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88" r:id="rId4"/>
    <p:sldId id="258" r:id="rId5"/>
    <p:sldId id="260" r:id="rId6"/>
    <p:sldId id="281" r:id="rId7"/>
    <p:sldId id="261" r:id="rId8"/>
    <p:sldId id="282" r:id="rId9"/>
    <p:sldId id="262" r:id="rId10"/>
    <p:sldId id="283" r:id="rId11"/>
    <p:sldId id="263" r:id="rId12"/>
    <p:sldId id="284" r:id="rId13"/>
    <p:sldId id="286" r:id="rId14"/>
    <p:sldId id="287" r:id="rId15"/>
    <p:sldId id="277" r:id="rId16"/>
  </p:sldIdLst>
  <p:sldSz cx="18288000" cy="10287000"/>
  <p:notesSz cx="6858000" cy="9144000"/>
  <p:embeddedFontLst>
    <p:embeddedFont>
      <p:font typeface="Cavolini" panose="03000502040302020204" pitchFamily="66" charset="0"/>
      <p:regular r:id="rId18"/>
      <p:bold r:id="rId19"/>
      <p:italic r:id="rId20"/>
      <p:boldItalic r:id="rId21"/>
    </p:embeddedFont>
    <p:embeddedFont>
      <p:font typeface="Montserrat" pitchFamily="2" charset="77"/>
      <p:regular r:id="rId22"/>
      <p:bold r:id="rId23"/>
      <p:italic r:id="rId24"/>
      <p:boldItalic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B390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97" autoAdjust="0"/>
    <p:restoredTop sz="94547" autoAdjust="0"/>
  </p:normalViewPr>
  <p:slideViewPr>
    <p:cSldViewPr>
      <p:cViewPr varScale="1">
        <p:scale>
          <a:sx n="77" d="100"/>
          <a:sy n="77" d="100"/>
        </p:scale>
        <p:origin x="544" y="2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D526A0-507D-7248-861B-EC7DBBE4EDDE}" type="datetimeFigureOut">
              <a:rPr lang="en-US" smtClean="0"/>
              <a:t>5/20/25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14D7CC-D995-1940-819E-C7E7DF33DF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2517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14D7CC-D995-1940-819E-C7E7DF33DF9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6169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895815-5C89-4EE6-7C40-9886A39C37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623C05C-D29F-182B-830C-82A480E81F2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DEE2261-2750-E8B4-2323-5F63D9F7D2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E28F87-86B9-C4B3-959E-0FF2D146C7E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14D7CC-D995-1940-819E-C7E7DF33DF9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9284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14D7CC-D995-1940-819E-C7E7DF33DF9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6668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14D7CC-D995-1940-819E-C7E7DF33DF9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7898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0A2610-FE72-A070-3C88-F2EC09CBB2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ADBE094-B2AD-3219-898E-70635DDB0BE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4509AFA-493B-96F1-05C3-C1FC8E975B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25C3CF-9AA1-530B-BF55-41CDE30D93A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14D7CC-D995-1940-819E-C7E7DF33DF9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0464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14D7CC-D995-1940-819E-C7E7DF33DF9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1348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63B8A8-DC3A-FEBF-59E9-58AA792FCA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FDF31BB-8501-5F94-E900-836993B412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B8A1BCD-4BF9-1B54-553D-DCF16E3BC7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916FD3-95D1-9E6A-130F-D483543529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14D7CC-D995-1940-819E-C7E7DF33DF9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7671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494B86-4880-B4E5-764D-936DC366D6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9828640-0D40-E709-1E2C-130D759AF82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51B2A31-891D-F29D-F539-9A2A492FE4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322D36-B48B-D117-526A-15A9224C6B7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14D7CC-D995-1940-819E-C7E7DF33DF9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686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15C58D-2158-3C23-747C-612B95D79A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1E81991-19BE-2B31-8EDF-7F2C5739AA4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1EBB0AA-2C65-C7EE-B29C-DBEF1835CE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F81DA9-3F59-3E6E-A4F8-77E858ADFED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14D7CC-D995-1940-819E-C7E7DF33DF9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7422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5/20/25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5/20/25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5/20/25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5/20/25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5/20/25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5/20/25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5/20/25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jp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5.png"/><Relationship Id="rId4" Type="http://schemas.openxmlformats.org/officeDocument/2006/relationships/image" Target="../media/image3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6.png"/><Relationship Id="rId7" Type="http://schemas.openxmlformats.org/officeDocument/2006/relationships/image" Target="../media/image3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6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5.png"/><Relationship Id="rId7" Type="http://schemas.openxmlformats.org/officeDocument/2006/relationships/image" Target="../media/image1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11.png"/><Relationship Id="rId9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8804" t="-31778" b="-345330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6" name="Freeform 6"/>
          <p:cNvSpPr/>
          <p:nvPr/>
        </p:nvSpPr>
        <p:spPr>
          <a:xfrm>
            <a:off x="-570013" y="-873339"/>
            <a:ext cx="2432242" cy="2432242"/>
          </a:xfrm>
          <a:custGeom>
            <a:avLst/>
            <a:gdLst/>
            <a:ahLst/>
            <a:cxnLst/>
            <a:rect l="l" t="t" r="r" b="b"/>
            <a:pathLst>
              <a:path w="2432242" h="2432242">
                <a:moveTo>
                  <a:pt x="0" y="0"/>
                </a:moveTo>
                <a:lnTo>
                  <a:pt x="2432242" y="0"/>
                </a:lnTo>
                <a:lnTo>
                  <a:pt x="2432242" y="2432242"/>
                </a:lnTo>
                <a:lnTo>
                  <a:pt x="0" y="243224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1632109" y="1086884"/>
            <a:ext cx="6268849" cy="36184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5400" i="1" dirty="0">
                <a:solidFill>
                  <a:srgbClr val="000000"/>
                </a:solidFill>
                <a:latin typeface="Cavolini" panose="03000502040302020204" pitchFamily="66" charset="0"/>
                <a:ea typeface="Libian SC" panose="02010600040101010101" pitchFamily="2" charset="-122"/>
                <a:cs typeface="Cavolini" panose="03000502040302020204" pitchFamily="66" charset="0"/>
                <a:sym typeface="Libre Baskerville Italics"/>
              </a:rPr>
              <a:t>Fashion Recommender System for H&amp;M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213204" y="7691078"/>
            <a:ext cx="5106660" cy="6378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247"/>
              </a:lnSpc>
              <a:spcBef>
                <a:spcPct val="0"/>
              </a:spcBef>
            </a:pPr>
            <a:r>
              <a:rPr lang="en-US" sz="3748" u="none" dirty="0">
                <a:solidFill>
                  <a:srgbClr val="000000"/>
                </a:solidFill>
                <a:latin typeface="Montserrat" pitchFamily="2" charset="77"/>
                <a:ea typeface="Baskerville Display PT"/>
                <a:cs typeface="Baskerville Display PT"/>
                <a:sym typeface="Baskerville Display PT"/>
              </a:rPr>
              <a:t>Parisa Rahmani</a:t>
            </a:r>
          </a:p>
        </p:txBody>
      </p:sp>
      <p:pic>
        <p:nvPicPr>
          <p:cNvPr id="12" name="Picture 11" descr="A person in a dress&#10;&#10;AI-generated content may be incorrect.">
            <a:extLst>
              <a:ext uri="{FF2B5EF4-FFF2-40B4-BE49-F238E27FC236}">
                <a16:creationId xmlns:a16="http://schemas.microsoft.com/office/drawing/2014/main" id="{D11DD727-FC6D-21ED-5D9D-37DE7AD21B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34" t="4322" r="18666" b="5334"/>
          <a:stretch/>
        </p:blipFill>
        <p:spPr>
          <a:xfrm>
            <a:off x="10591800" y="179153"/>
            <a:ext cx="6593831" cy="9928694"/>
          </a:xfrm>
          <a:prstGeom prst="rect">
            <a:avLst/>
          </a:prstGeom>
        </p:spPr>
      </p:pic>
      <p:sp>
        <p:nvSpPr>
          <p:cNvPr id="13" name="TextBox 7">
            <a:extLst>
              <a:ext uri="{FF2B5EF4-FFF2-40B4-BE49-F238E27FC236}">
                <a16:creationId xmlns:a16="http://schemas.microsoft.com/office/drawing/2014/main" id="{AAC77F4D-275D-9BC3-A9DD-A60DCD9357AA}"/>
              </a:ext>
            </a:extLst>
          </p:cNvPr>
          <p:cNvSpPr txBox="1"/>
          <p:nvPr/>
        </p:nvSpPr>
        <p:spPr>
          <a:xfrm>
            <a:off x="1862229" y="5507501"/>
            <a:ext cx="6038729" cy="12198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800" dirty="0">
                <a:latin typeface="Montserrat" pitchFamily="2" charset="77"/>
              </a:rPr>
              <a:t>Using</a:t>
            </a:r>
          </a:p>
          <a:p>
            <a:pPr algn="ctr">
              <a:lnSpc>
                <a:spcPct val="150000"/>
              </a:lnSpc>
            </a:pPr>
            <a:r>
              <a:rPr lang="en-US" sz="2800" dirty="0">
                <a:latin typeface="Montserrat" pitchFamily="2" charset="77"/>
              </a:rPr>
              <a:t> Natural Language Processing</a:t>
            </a:r>
            <a:endParaRPr lang="en-US" sz="2800" i="1" dirty="0">
              <a:solidFill>
                <a:srgbClr val="000000"/>
              </a:solidFill>
              <a:latin typeface="Montserrat" pitchFamily="2" charset="77"/>
              <a:ea typeface="Libre Baskerville Italics"/>
              <a:cs typeface="Libre Baskerville Italics"/>
              <a:sym typeface="Libre Baskerville Italics"/>
            </a:endParaRPr>
          </a:p>
        </p:txBody>
      </p:sp>
      <p:pic>
        <p:nvPicPr>
          <p:cNvPr id="15" name="Picture 14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596699D0-53EB-6848-189E-10F7D140898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17" y="179153"/>
            <a:ext cx="1163781" cy="80009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69938A-FE53-6586-7F16-4EBCAA0E2F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A637CFEE-4DA1-F555-6748-BDD7FB241E1C}"/>
              </a:ext>
            </a:extLst>
          </p:cNvPr>
          <p:cNvSpPr/>
          <p:nvPr/>
        </p:nvSpPr>
        <p:spPr>
          <a:xfrm>
            <a:off x="94280" y="0"/>
            <a:ext cx="18319595" cy="103632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8804" t="-31778" b="-345330"/>
            </a:stretch>
          </a:blipFill>
        </p:spPr>
        <p:txBody>
          <a:bodyPr/>
          <a:lstStyle/>
          <a:p>
            <a:endParaRPr lang="en-US" dirty="0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0D484A17-2151-56C9-E9B9-A21C271DF3D9}"/>
              </a:ext>
            </a:extLst>
          </p:cNvPr>
          <p:cNvGrpSpPr/>
          <p:nvPr/>
        </p:nvGrpSpPr>
        <p:grpSpPr>
          <a:xfrm>
            <a:off x="-31596" y="38100"/>
            <a:ext cx="4036065" cy="10287000"/>
            <a:chOff x="0" y="0"/>
            <a:chExt cx="1062997" cy="2709333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FC54069B-8CC3-D199-11E0-F610083DCAD1}"/>
                </a:ext>
              </a:extLst>
            </p:cNvPr>
            <p:cNvSpPr/>
            <p:nvPr/>
          </p:nvSpPr>
          <p:spPr>
            <a:xfrm>
              <a:off x="0" y="0"/>
              <a:ext cx="1062997" cy="2709333"/>
            </a:xfrm>
            <a:custGeom>
              <a:avLst/>
              <a:gdLst/>
              <a:ahLst/>
              <a:cxnLst/>
              <a:rect l="l" t="t" r="r" b="b"/>
              <a:pathLst>
                <a:path w="1062997" h="2709333">
                  <a:moveTo>
                    <a:pt x="0" y="0"/>
                  </a:moveTo>
                  <a:lnTo>
                    <a:pt x="1062997" y="0"/>
                  </a:lnTo>
                  <a:lnTo>
                    <a:pt x="1062997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B88770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8C57A732-9172-7B53-9312-27F0369DCFBC}"/>
                </a:ext>
              </a:extLst>
            </p:cNvPr>
            <p:cNvSpPr txBox="1"/>
            <p:nvPr/>
          </p:nvSpPr>
          <p:spPr>
            <a:xfrm>
              <a:off x="0" y="-38100"/>
              <a:ext cx="1062997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1" name="Freeform 11">
            <a:extLst>
              <a:ext uri="{FF2B5EF4-FFF2-40B4-BE49-F238E27FC236}">
                <a16:creationId xmlns:a16="http://schemas.microsoft.com/office/drawing/2014/main" id="{0737717E-4C65-7362-300C-7730DB62C543}"/>
              </a:ext>
            </a:extLst>
          </p:cNvPr>
          <p:cNvSpPr/>
          <p:nvPr/>
        </p:nvSpPr>
        <p:spPr>
          <a:xfrm>
            <a:off x="16840200" y="-710327"/>
            <a:ext cx="2432242" cy="2432242"/>
          </a:xfrm>
          <a:custGeom>
            <a:avLst/>
            <a:gdLst/>
            <a:ahLst/>
            <a:cxnLst/>
            <a:rect l="l" t="t" r="r" b="b"/>
            <a:pathLst>
              <a:path w="2432242" h="2432242">
                <a:moveTo>
                  <a:pt x="0" y="0"/>
                </a:moveTo>
                <a:lnTo>
                  <a:pt x="2432242" y="0"/>
                </a:lnTo>
                <a:lnTo>
                  <a:pt x="2432242" y="2432242"/>
                </a:lnTo>
                <a:lnTo>
                  <a:pt x="0" y="243224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12" name="Picture 11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A57AAE1F-D93C-2131-03E5-45288CA49C9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52507" y="225621"/>
            <a:ext cx="815049" cy="56034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A50F433-37C3-71B6-0B4C-C074E03C3BB0}"/>
              </a:ext>
            </a:extLst>
          </p:cNvPr>
          <p:cNvSpPr txBox="1"/>
          <p:nvPr/>
        </p:nvSpPr>
        <p:spPr>
          <a:xfrm>
            <a:off x="838200" y="3326368"/>
            <a:ext cx="274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TF-IDF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55EDD2A-058D-1F61-BE78-A9F9B7F26290}"/>
              </a:ext>
            </a:extLst>
          </p:cNvPr>
          <p:cNvSpPr txBox="1"/>
          <p:nvPr/>
        </p:nvSpPr>
        <p:spPr>
          <a:xfrm>
            <a:off x="685800" y="6602968"/>
            <a:ext cx="274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Bert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3496D71-D2B7-EB8E-1CD6-E086D1C6C098}"/>
              </a:ext>
            </a:extLst>
          </p:cNvPr>
          <p:cNvSpPr txBox="1"/>
          <p:nvPr/>
        </p:nvSpPr>
        <p:spPr>
          <a:xfrm>
            <a:off x="94280" y="789682"/>
            <a:ext cx="386812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Montserrat" pitchFamily="2" charset="77"/>
              </a:rPr>
              <a:t>Top 5 Similar Items </a:t>
            </a:r>
          </a:p>
        </p:txBody>
      </p:sp>
      <p:pic>
        <p:nvPicPr>
          <p:cNvPr id="7" name="Picture 6" descr="A collage of a couple of sweaters&#10;&#10;AI-generated content may be incorrect.">
            <a:extLst>
              <a:ext uri="{FF2B5EF4-FFF2-40B4-BE49-F238E27FC236}">
                <a16:creationId xmlns:a16="http://schemas.microsoft.com/office/drawing/2014/main" id="{7FF4F528-C4A6-ED48-9CF0-6BEAC3BBFEA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8366" y="1790700"/>
            <a:ext cx="14189634" cy="3707779"/>
          </a:xfrm>
          <a:prstGeom prst="rect">
            <a:avLst/>
          </a:prstGeom>
        </p:spPr>
      </p:pic>
      <p:pic>
        <p:nvPicPr>
          <p:cNvPr id="10" name="Picture 9" descr="A collage of different dresses&#10;&#10;AI-generated content may be incorrect.">
            <a:extLst>
              <a:ext uri="{FF2B5EF4-FFF2-40B4-BE49-F238E27FC236}">
                <a16:creationId xmlns:a16="http://schemas.microsoft.com/office/drawing/2014/main" id="{06E201FD-BC96-B4A9-E58F-EA9956E752D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0345" y="6134100"/>
            <a:ext cx="14189634" cy="3807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206985"/>
      </p:ext>
    </p:extLst>
  </p:cSld>
  <p:clrMapOvr>
    <a:masterClrMapping/>
  </p:clrMapOvr>
  <p:transition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78804" t="-31778" b="-34533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686969" y="5458913"/>
            <a:ext cx="2447532" cy="2447532"/>
          </a:xfrm>
          <a:custGeom>
            <a:avLst/>
            <a:gdLst/>
            <a:ahLst/>
            <a:cxnLst/>
            <a:rect l="l" t="t" r="r" b="b"/>
            <a:pathLst>
              <a:path w="2447532" h="2447532">
                <a:moveTo>
                  <a:pt x="0" y="0"/>
                </a:moveTo>
                <a:lnTo>
                  <a:pt x="2447532" y="0"/>
                </a:lnTo>
                <a:lnTo>
                  <a:pt x="2447532" y="2447532"/>
                </a:lnTo>
                <a:lnTo>
                  <a:pt x="0" y="244753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3021068" y="2492374"/>
            <a:ext cx="2447532" cy="2447532"/>
          </a:xfrm>
          <a:custGeom>
            <a:avLst/>
            <a:gdLst/>
            <a:ahLst/>
            <a:cxnLst/>
            <a:rect l="l" t="t" r="r" b="b"/>
            <a:pathLst>
              <a:path w="2447532" h="2447532">
                <a:moveTo>
                  <a:pt x="0" y="0"/>
                </a:moveTo>
                <a:lnTo>
                  <a:pt x="2447532" y="0"/>
                </a:lnTo>
                <a:lnTo>
                  <a:pt x="2447532" y="2447533"/>
                </a:lnTo>
                <a:lnTo>
                  <a:pt x="0" y="244753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2209800" y="523212"/>
            <a:ext cx="14325600" cy="12166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1200"/>
              </a:lnSpc>
              <a:spcBef>
                <a:spcPct val="0"/>
              </a:spcBef>
            </a:pPr>
            <a:r>
              <a:rPr lang="en-US" sz="4400" i="1" dirty="0">
                <a:latin typeface="Montserrat" pitchFamily="2" charset="77"/>
              </a:rPr>
              <a:t>Recommendation Based on Customers History</a:t>
            </a:r>
            <a:endParaRPr lang="en-US" sz="4400" i="1" u="none" dirty="0">
              <a:solidFill>
                <a:srgbClr val="000000"/>
              </a:solidFill>
              <a:latin typeface="Montserrat" pitchFamily="2" charset="77"/>
              <a:ea typeface="Baskerville Display PT Italics"/>
              <a:cs typeface="Baskerville Display PT Italics"/>
              <a:sym typeface="Baskerville Display PT Italics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606071" y="3292271"/>
            <a:ext cx="11424129" cy="16977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7000"/>
              </a:lnSpc>
              <a:spcBef>
                <a:spcPct val="0"/>
              </a:spcBef>
            </a:pPr>
            <a:r>
              <a:rPr lang="en-US" sz="3200" u="none" dirty="0">
                <a:solidFill>
                  <a:srgbClr val="000000"/>
                </a:solidFill>
                <a:latin typeface="Montserrat" pitchFamily="2" charset="77"/>
                <a:ea typeface="Baskerville Display PT"/>
                <a:cs typeface="Baskerville Display PT"/>
                <a:sym typeface="Baskerville Display PT"/>
              </a:rPr>
              <a:t>We used BERT and looked at purchase history to personalize recommendations.</a:t>
            </a:r>
          </a:p>
        </p:txBody>
      </p:sp>
      <p:sp>
        <p:nvSpPr>
          <p:cNvPr id="12" name="Freeform 12"/>
          <p:cNvSpPr/>
          <p:nvPr/>
        </p:nvSpPr>
        <p:spPr>
          <a:xfrm>
            <a:off x="-762000" y="-793942"/>
            <a:ext cx="2432242" cy="2432242"/>
          </a:xfrm>
          <a:custGeom>
            <a:avLst/>
            <a:gdLst/>
            <a:ahLst/>
            <a:cxnLst/>
            <a:rect l="l" t="t" r="r" b="b"/>
            <a:pathLst>
              <a:path w="2432242" h="2432242">
                <a:moveTo>
                  <a:pt x="0" y="0"/>
                </a:moveTo>
                <a:lnTo>
                  <a:pt x="2432242" y="0"/>
                </a:lnTo>
                <a:lnTo>
                  <a:pt x="2432242" y="2432242"/>
                </a:lnTo>
                <a:lnTo>
                  <a:pt x="0" y="243224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13" name="Picture 12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8B6EC10C-79C6-18A9-C9D0-09D3CAB4CB1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551" y="222196"/>
            <a:ext cx="815049" cy="56034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FDD6569-27B6-42B4-762E-02246117992B}"/>
              </a:ext>
            </a:extLst>
          </p:cNvPr>
          <p:cNvSpPr txBox="1"/>
          <p:nvPr/>
        </p:nvSpPr>
        <p:spPr>
          <a:xfrm>
            <a:off x="7086600" y="6591300"/>
            <a:ext cx="9523140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Montserrat" pitchFamily="2" charset="77"/>
              </a:rPr>
              <a:t>Then, for a sample customer, we found:</a:t>
            </a:r>
          </a:p>
          <a:p>
            <a:endParaRPr lang="en-US" sz="2800" dirty="0">
              <a:latin typeface="Montserrat" pitchFamily="2" charset="77"/>
            </a:endParaRPr>
          </a:p>
          <a:p>
            <a:pPr marL="457200" indent="-457200">
              <a:buFont typeface="Wingdings" pitchFamily="2" charset="2"/>
              <a:buChar char="v"/>
            </a:pPr>
            <a:r>
              <a:rPr lang="en-US" sz="2800" dirty="0">
                <a:latin typeface="Montserrat" pitchFamily="2" charset="77"/>
              </a:rPr>
              <a:t>Items they bought in the past</a:t>
            </a:r>
          </a:p>
          <a:p>
            <a:pPr marL="457200" indent="-457200">
              <a:buFont typeface="Wingdings" pitchFamily="2" charset="2"/>
              <a:buChar char="v"/>
            </a:pPr>
            <a:r>
              <a:rPr lang="en-US" sz="2800" dirty="0">
                <a:latin typeface="Montserrat" pitchFamily="2" charset="77"/>
              </a:rPr>
              <a:t>Similar fashion items they might like next</a:t>
            </a:r>
          </a:p>
        </p:txBody>
      </p:sp>
    </p:spTree>
  </p:cSld>
  <p:clrMapOvr>
    <a:masterClrMapping/>
  </p:clrMapOvr>
  <p:transition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5CA97F-860D-1472-5124-7DE8BCA68A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AE96BFB0-FCE5-9BC5-D818-E55D0BE6F7D9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78804" t="-31778" b="-34533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C554E298-29CB-41EA-FBD1-7DBE632DD036}"/>
              </a:ext>
            </a:extLst>
          </p:cNvPr>
          <p:cNvSpPr txBox="1"/>
          <p:nvPr/>
        </p:nvSpPr>
        <p:spPr>
          <a:xfrm>
            <a:off x="2209800" y="170115"/>
            <a:ext cx="14325600" cy="12039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1200"/>
              </a:lnSpc>
              <a:spcBef>
                <a:spcPct val="0"/>
              </a:spcBef>
            </a:pPr>
            <a:r>
              <a:rPr lang="en-US" sz="4000" i="1" dirty="0">
                <a:latin typeface="Montserrat" pitchFamily="2" charset="77"/>
              </a:rPr>
              <a:t>Recommendation Based on Customers History</a:t>
            </a:r>
            <a:endParaRPr lang="en-US" sz="4000" i="1" u="none" dirty="0">
              <a:solidFill>
                <a:srgbClr val="000000"/>
              </a:solidFill>
              <a:latin typeface="Montserrat" pitchFamily="2" charset="77"/>
              <a:ea typeface="Baskerville Display PT Italics"/>
              <a:cs typeface="Baskerville Display PT Italics"/>
              <a:sym typeface="Baskerville Display PT Italics"/>
            </a:endParaRPr>
          </a:p>
        </p:txBody>
      </p:sp>
      <p:sp>
        <p:nvSpPr>
          <p:cNvPr id="12" name="Freeform 12">
            <a:extLst>
              <a:ext uri="{FF2B5EF4-FFF2-40B4-BE49-F238E27FC236}">
                <a16:creationId xmlns:a16="http://schemas.microsoft.com/office/drawing/2014/main" id="{8629F5B8-0715-94B0-8383-4A0FA287DE4A}"/>
              </a:ext>
            </a:extLst>
          </p:cNvPr>
          <p:cNvSpPr/>
          <p:nvPr/>
        </p:nvSpPr>
        <p:spPr>
          <a:xfrm>
            <a:off x="-762000" y="-793942"/>
            <a:ext cx="2432242" cy="2432242"/>
          </a:xfrm>
          <a:custGeom>
            <a:avLst/>
            <a:gdLst/>
            <a:ahLst/>
            <a:cxnLst/>
            <a:rect l="l" t="t" r="r" b="b"/>
            <a:pathLst>
              <a:path w="2432242" h="2432242">
                <a:moveTo>
                  <a:pt x="0" y="0"/>
                </a:moveTo>
                <a:lnTo>
                  <a:pt x="2432242" y="0"/>
                </a:lnTo>
                <a:lnTo>
                  <a:pt x="2432242" y="2432242"/>
                </a:lnTo>
                <a:lnTo>
                  <a:pt x="0" y="243224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13" name="Picture 12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48F7B060-6444-6949-80DA-6E17225A66E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551" y="222196"/>
            <a:ext cx="815049" cy="560346"/>
          </a:xfrm>
          <a:prstGeom prst="rect">
            <a:avLst/>
          </a:prstGeom>
        </p:spPr>
      </p:pic>
      <p:pic>
        <p:nvPicPr>
          <p:cNvPr id="6" name="Picture 5" descr="A collage of clothes&#10;&#10;AI-generated content may be incorrect.">
            <a:extLst>
              <a:ext uri="{FF2B5EF4-FFF2-40B4-BE49-F238E27FC236}">
                <a16:creationId xmlns:a16="http://schemas.microsoft.com/office/drawing/2014/main" id="{FB50D2D4-12EF-4492-8816-CFC542F1A98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2131701"/>
            <a:ext cx="16154400" cy="7278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574741"/>
      </p:ext>
    </p:extLst>
  </p:cSld>
  <p:clrMapOvr>
    <a:masterClrMapping/>
  </p:clrMapOvr>
  <p:transition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9A6406-D0F0-CD02-F15B-D9F51A9F1D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D67BA95F-5568-AD51-CF23-749081348D5F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78804" t="-31778" b="-345330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AF1DF351-C50F-7D88-D788-EA9E8B1A7B1C}"/>
              </a:ext>
            </a:extLst>
          </p:cNvPr>
          <p:cNvGrpSpPr/>
          <p:nvPr/>
        </p:nvGrpSpPr>
        <p:grpSpPr>
          <a:xfrm>
            <a:off x="1750119" y="4081196"/>
            <a:ext cx="4036065" cy="4791286"/>
            <a:chOff x="0" y="0"/>
            <a:chExt cx="1062997" cy="1261903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DFC22146-3E45-FC30-7D1C-64BCA49E812E}"/>
                </a:ext>
              </a:extLst>
            </p:cNvPr>
            <p:cNvSpPr/>
            <p:nvPr/>
          </p:nvSpPr>
          <p:spPr>
            <a:xfrm>
              <a:off x="0" y="0"/>
              <a:ext cx="1062997" cy="1261903"/>
            </a:xfrm>
            <a:custGeom>
              <a:avLst/>
              <a:gdLst/>
              <a:ahLst/>
              <a:cxnLst/>
              <a:rect l="l" t="t" r="r" b="b"/>
              <a:pathLst>
                <a:path w="1062997" h="1261903">
                  <a:moveTo>
                    <a:pt x="0" y="0"/>
                  </a:moveTo>
                  <a:lnTo>
                    <a:pt x="1062997" y="0"/>
                  </a:lnTo>
                  <a:lnTo>
                    <a:pt x="1062997" y="1261903"/>
                  </a:lnTo>
                  <a:lnTo>
                    <a:pt x="0" y="1261903"/>
                  </a:lnTo>
                  <a:close/>
                </a:path>
              </a:pathLst>
            </a:custGeom>
            <a:solidFill>
              <a:srgbClr val="B88770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FC1B1B72-299B-497F-CD3C-BAA48D49DB2E}"/>
                </a:ext>
              </a:extLst>
            </p:cNvPr>
            <p:cNvSpPr txBox="1"/>
            <p:nvPr/>
          </p:nvSpPr>
          <p:spPr>
            <a:xfrm>
              <a:off x="0" y="-38100"/>
              <a:ext cx="1062997" cy="13000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270ACD58-09E8-D17F-A307-280DC03A87BD}"/>
              </a:ext>
            </a:extLst>
          </p:cNvPr>
          <p:cNvGrpSpPr/>
          <p:nvPr/>
        </p:nvGrpSpPr>
        <p:grpSpPr>
          <a:xfrm>
            <a:off x="7246838" y="4081196"/>
            <a:ext cx="4036065" cy="4791286"/>
            <a:chOff x="0" y="0"/>
            <a:chExt cx="1062997" cy="1261903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8D3062A4-ED77-31A8-4A93-FF4BA5D0CD56}"/>
                </a:ext>
              </a:extLst>
            </p:cNvPr>
            <p:cNvSpPr/>
            <p:nvPr/>
          </p:nvSpPr>
          <p:spPr>
            <a:xfrm>
              <a:off x="0" y="0"/>
              <a:ext cx="1062997" cy="1261903"/>
            </a:xfrm>
            <a:custGeom>
              <a:avLst/>
              <a:gdLst/>
              <a:ahLst/>
              <a:cxnLst/>
              <a:rect l="l" t="t" r="r" b="b"/>
              <a:pathLst>
                <a:path w="1062997" h="1261903">
                  <a:moveTo>
                    <a:pt x="0" y="0"/>
                  </a:moveTo>
                  <a:lnTo>
                    <a:pt x="1062997" y="0"/>
                  </a:lnTo>
                  <a:lnTo>
                    <a:pt x="1062997" y="1261903"/>
                  </a:lnTo>
                  <a:lnTo>
                    <a:pt x="0" y="1261903"/>
                  </a:lnTo>
                  <a:close/>
                </a:path>
              </a:pathLst>
            </a:custGeom>
            <a:solidFill>
              <a:srgbClr val="B88770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E81954C5-5C3E-DB1F-4C0F-3004E93B5DDA}"/>
                </a:ext>
              </a:extLst>
            </p:cNvPr>
            <p:cNvSpPr txBox="1"/>
            <p:nvPr/>
          </p:nvSpPr>
          <p:spPr>
            <a:xfrm>
              <a:off x="0" y="-38100"/>
              <a:ext cx="1062997" cy="13000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9" name="Group 9">
            <a:extLst>
              <a:ext uri="{FF2B5EF4-FFF2-40B4-BE49-F238E27FC236}">
                <a16:creationId xmlns:a16="http://schemas.microsoft.com/office/drawing/2014/main" id="{7B41B023-085F-88F5-0041-940797720F57}"/>
              </a:ext>
            </a:extLst>
          </p:cNvPr>
          <p:cNvGrpSpPr/>
          <p:nvPr/>
        </p:nvGrpSpPr>
        <p:grpSpPr>
          <a:xfrm>
            <a:off x="12740228" y="4081196"/>
            <a:ext cx="4036065" cy="4791286"/>
            <a:chOff x="0" y="0"/>
            <a:chExt cx="1062997" cy="1261903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DEAAFC5B-57D1-5482-761B-59BB0AD9F6E7}"/>
                </a:ext>
              </a:extLst>
            </p:cNvPr>
            <p:cNvSpPr/>
            <p:nvPr/>
          </p:nvSpPr>
          <p:spPr>
            <a:xfrm>
              <a:off x="0" y="0"/>
              <a:ext cx="1062997" cy="1261903"/>
            </a:xfrm>
            <a:custGeom>
              <a:avLst/>
              <a:gdLst/>
              <a:ahLst/>
              <a:cxnLst/>
              <a:rect l="l" t="t" r="r" b="b"/>
              <a:pathLst>
                <a:path w="1062997" h="1261903">
                  <a:moveTo>
                    <a:pt x="0" y="0"/>
                  </a:moveTo>
                  <a:lnTo>
                    <a:pt x="1062997" y="0"/>
                  </a:lnTo>
                  <a:lnTo>
                    <a:pt x="1062997" y="1261903"/>
                  </a:lnTo>
                  <a:lnTo>
                    <a:pt x="0" y="1261903"/>
                  </a:lnTo>
                  <a:close/>
                </a:path>
              </a:pathLst>
            </a:custGeom>
            <a:solidFill>
              <a:srgbClr val="B88770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id="{7D71D809-43A1-BF51-6A87-7B1FA7EE2054}"/>
                </a:ext>
              </a:extLst>
            </p:cNvPr>
            <p:cNvSpPr txBox="1"/>
            <p:nvPr/>
          </p:nvSpPr>
          <p:spPr>
            <a:xfrm>
              <a:off x="0" y="-38100"/>
              <a:ext cx="1062997" cy="13000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12" name="Group 12">
            <a:extLst>
              <a:ext uri="{FF2B5EF4-FFF2-40B4-BE49-F238E27FC236}">
                <a16:creationId xmlns:a16="http://schemas.microsoft.com/office/drawing/2014/main" id="{383D3FFF-DDF6-2116-354D-C50C668B3D94}"/>
              </a:ext>
            </a:extLst>
          </p:cNvPr>
          <p:cNvGrpSpPr/>
          <p:nvPr/>
        </p:nvGrpSpPr>
        <p:grpSpPr>
          <a:xfrm>
            <a:off x="1597719" y="3928796"/>
            <a:ext cx="4036065" cy="4791286"/>
            <a:chOff x="0" y="0"/>
            <a:chExt cx="1062997" cy="1261903"/>
          </a:xfrm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6F28C60A-2227-0702-0C69-4FDA8A6E1088}"/>
                </a:ext>
              </a:extLst>
            </p:cNvPr>
            <p:cNvSpPr/>
            <p:nvPr/>
          </p:nvSpPr>
          <p:spPr>
            <a:xfrm>
              <a:off x="0" y="0"/>
              <a:ext cx="1062997" cy="1261903"/>
            </a:xfrm>
            <a:custGeom>
              <a:avLst/>
              <a:gdLst/>
              <a:ahLst/>
              <a:cxnLst/>
              <a:rect l="l" t="t" r="r" b="b"/>
              <a:pathLst>
                <a:path w="1062997" h="1261903">
                  <a:moveTo>
                    <a:pt x="0" y="0"/>
                  </a:moveTo>
                  <a:lnTo>
                    <a:pt x="1062997" y="0"/>
                  </a:lnTo>
                  <a:lnTo>
                    <a:pt x="1062997" y="1261903"/>
                  </a:lnTo>
                  <a:lnTo>
                    <a:pt x="0" y="1261903"/>
                  </a:lnTo>
                  <a:close/>
                </a:path>
              </a:pathLst>
            </a:custGeom>
            <a:solidFill>
              <a:srgbClr val="F5F2E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4463F9FD-4649-3351-AEFB-E0386E51A2A0}"/>
                </a:ext>
              </a:extLst>
            </p:cNvPr>
            <p:cNvSpPr txBox="1"/>
            <p:nvPr/>
          </p:nvSpPr>
          <p:spPr>
            <a:xfrm>
              <a:off x="0" y="-38100"/>
              <a:ext cx="1062997" cy="13000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15" name="Group 15">
            <a:extLst>
              <a:ext uri="{FF2B5EF4-FFF2-40B4-BE49-F238E27FC236}">
                <a16:creationId xmlns:a16="http://schemas.microsoft.com/office/drawing/2014/main" id="{A49E1745-88D5-0120-5FC2-2DF2E84E0CB6}"/>
              </a:ext>
            </a:extLst>
          </p:cNvPr>
          <p:cNvGrpSpPr/>
          <p:nvPr/>
        </p:nvGrpSpPr>
        <p:grpSpPr>
          <a:xfrm>
            <a:off x="7125967" y="3928796"/>
            <a:ext cx="4036065" cy="4791286"/>
            <a:chOff x="0" y="0"/>
            <a:chExt cx="1062997" cy="1261903"/>
          </a:xfrm>
        </p:grpSpPr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260AB14F-D559-9DC7-14DE-7B87E5AB2384}"/>
                </a:ext>
              </a:extLst>
            </p:cNvPr>
            <p:cNvSpPr/>
            <p:nvPr/>
          </p:nvSpPr>
          <p:spPr>
            <a:xfrm>
              <a:off x="0" y="0"/>
              <a:ext cx="1062997" cy="1261903"/>
            </a:xfrm>
            <a:custGeom>
              <a:avLst/>
              <a:gdLst/>
              <a:ahLst/>
              <a:cxnLst/>
              <a:rect l="l" t="t" r="r" b="b"/>
              <a:pathLst>
                <a:path w="1062997" h="1261903">
                  <a:moveTo>
                    <a:pt x="0" y="0"/>
                  </a:moveTo>
                  <a:lnTo>
                    <a:pt x="1062997" y="0"/>
                  </a:lnTo>
                  <a:lnTo>
                    <a:pt x="1062997" y="1261903"/>
                  </a:lnTo>
                  <a:lnTo>
                    <a:pt x="0" y="1261903"/>
                  </a:lnTo>
                  <a:close/>
                </a:path>
              </a:pathLst>
            </a:custGeom>
            <a:solidFill>
              <a:srgbClr val="F5F2E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>
              <a:extLst>
                <a:ext uri="{FF2B5EF4-FFF2-40B4-BE49-F238E27FC236}">
                  <a16:creationId xmlns:a16="http://schemas.microsoft.com/office/drawing/2014/main" id="{D5A9FBC1-BFFD-36A3-6887-3283D98E3B80}"/>
                </a:ext>
              </a:extLst>
            </p:cNvPr>
            <p:cNvSpPr txBox="1"/>
            <p:nvPr/>
          </p:nvSpPr>
          <p:spPr>
            <a:xfrm>
              <a:off x="0" y="-38100"/>
              <a:ext cx="1062997" cy="13000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18" name="Group 18">
            <a:extLst>
              <a:ext uri="{FF2B5EF4-FFF2-40B4-BE49-F238E27FC236}">
                <a16:creationId xmlns:a16="http://schemas.microsoft.com/office/drawing/2014/main" id="{FDACA8B0-E18E-6194-7F73-A6E08B093801}"/>
              </a:ext>
            </a:extLst>
          </p:cNvPr>
          <p:cNvGrpSpPr/>
          <p:nvPr/>
        </p:nvGrpSpPr>
        <p:grpSpPr>
          <a:xfrm>
            <a:off x="12550830" y="3928796"/>
            <a:ext cx="4036065" cy="4791286"/>
            <a:chOff x="0" y="0"/>
            <a:chExt cx="1062997" cy="1261903"/>
          </a:xfrm>
        </p:grpSpPr>
        <p:sp>
          <p:nvSpPr>
            <p:cNvPr id="19" name="Freeform 19">
              <a:extLst>
                <a:ext uri="{FF2B5EF4-FFF2-40B4-BE49-F238E27FC236}">
                  <a16:creationId xmlns:a16="http://schemas.microsoft.com/office/drawing/2014/main" id="{CCB02F73-5BEC-4C8A-E38D-12E7BDD1BF24}"/>
                </a:ext>
              </a:extLst>
            </p:cNvPr>
            <p:cNvSpPr/>
            <p:nvPr/>
          </p:nvSpPr>
          <p:spPr>
            <a:xfrm>
              <a:off x="0" y="0"/>
              <a:ext cx="1062997" cy="1261903"/>
            </a:xfrm>
            <a:custGeom>
              <a:avLst/>
              <a:gdLst/>
              <a:ahLst/>
              <a:cxnLst/>
              <a:rect l="l" t="t" r="r" b="b"/>
              <a:pathLst>
                <a:path w="1062997" h="1261903">
                  <a:moveTo>
                    <a:pt x="0" y="0"/>
                  </a:moveTo>
                  <a:lnTo>
                    <a:pt x="1062997" y="0"/>
                  </a:lnTo>
                  <a:lnTo>
                    <a:pt x="1062997" y="1261903"/>
                  </a:lnTo>
                  <a:lnTo>
                    <a:pt x="0" y="1261903"/>
                  </a:lnTo>
                  <a:close/>
                </a:path>
              </a:pathLst>
            </a:custGeom>
            <a:solidFill>
              <a:srgbClr val="F5F2E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>
              <a:extLst>
                <a:ext uri="{FF2B5EF4-FFF2-40B4-BE49-F238E27FC236}">
                  <a16:creationId xmlns:a16="http://schemas.microsoft.com/office/drawing/2014/main" id="{CB5A2F70-66C0-E80B-91D5-1FEAA93081C2}"/>
                </a:ext>
              </a:extLst>
            </p:cNvPr>
            <p:cNvSpPr txBox="1"/>
            <p:nvPr/>
          </p:nvSpPr>
          <p:spPr>
            <a:xfrm>
              <a:off x="0" y="-38100"/>
              <a:ext cx="1062997" cy="13000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1" name="TextBox 21">
            <a:extLst>
              <a:ext uri="{FF2B5EF4-FFF2-40B4-BE49-F238E27FC236}">
                <a16:creationId xmlns:a16="http://schemas.microsoft.com/office/drawing/2014/main" id="{248A3203-373F-1BCA-D5FC-0AC56DD7B6A6}"/>
              </a:ext>
            </a:extLst>
          </p:cNvPr>
          <p:cNvSpPr txBox="1"/>
          <p:nvPr/>
        </p:nvSpPr>
        <p:spPr>
          <a:xfrm>
            <a:off x="7350433" y="4947165"/>
            <a:ext cx="3465822" cy="32614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ct val="150000"/>
              </a:lnSpc>
              <a:spcBef>
                <a:spcPct val="0"/>
              </a:spcBef>
            </a:pPr>
            <a:r>
              <a:rPr lang="en-US" sz="2400" u="none" dirty="0">
                <a:solidFill>
                  <a:srgbClr val="000000"/>
                </a:solidFill>
                <a:latin typeface="Montserrat" pitchFamily="2" charset="77"/>
                <a:ea typeface="Baskerville Display PT"/>
                <a:cs typeface="Baskerville Display PT"/>
                <a:sym typeface="Baskerville Display PT"/>
              </a:rPr>
              <a:t>2.</a:t>
            </a:r>
          </a:p>
          <a:p>
            <a:pPr marL="0" lvl="0" indent="0" algn="ctr">
              <a:lnSpc>
                <a:spcPct val="150000"/>
              </a:lnSpc>
              <a:spcBef>
                <a:spcPct val="0"/>
              </a:spcBef>
            </a:pPr>
            <a:r>
              <a:rPr lang="en-US" sz="2400" u="none" dirty="0">
                <a:solidFill>
                  <a:srgbClr val="000000"/>
                </a:solidFill>
                <a:latin typeface="Montserrat" pitchFamily="2" charset="77"/>
                <a:ea typeface="Baskerville Display PT"/>
                <a:cs typeface="Baskerville Display PT"/>
                <a:sym typeface="Baskerville Display PT"/>
              </a:rPr>
              <a:t>Recommendations can be enhanced even further by using customer purchase history</a:t>
            </a:r>
          </a:p>
        </p:txBody>
      </p:sp>
      <p:sp>
        <p:nvSpPr>
          <p:cNvPr id="23" name="TextBox 23">
            <a:extLst>
              <a:ext uri="{FF2B5EF4-FFF2-40B4-BE49-F238E27FC236}">
                <a16:creationId xmlns:a16="http://schemas.microsoft.com/office/drawing/2014/main" id="{60323140-035A-A252-9087-FFE85A5BD6C3}"/>
              </a:ext>
            </a:extLst>
          </p:cNvPr>
          <p:cNvSpPr txBox="1"/>
          <p:nvPr/>
        </p:nvSpPr>
        <p:spPr>
          <a:xfrm>
            <a:off x="2081551" y="5026828"/>
            <a:ext cx="3176249" cy="27074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  <a:spcBef>
                <a:spcPct val="0"/>
              </a:spcBef>
            </a:pPr>
            <a:r>
              <a:rPr lang="en-US" sz="2400" dirty="0">
                <a:solidFill>
                  <a:srgbClr val="000000"/>
                </a:solidFill>
                <a:latin typeface="Montserrat" pitchFamily="2" charset="77"/>
                <a:ea typeface="Baskerville Display PT"/>
                <a:cs typeface="Baskerville Display PT"/>
                <a:sym typeface="Baskerville Display PT"/>
              </a:rPr>
              <a:t>1. </a:t>
            </a:r>
          </a:p>
          <a:p>
            <a:pPr algn="ctr">
              <a:lnSpc>
                <a:spcPct val="150000"/>
              </a:lnSpc>
              <a:spcBef>
                <a:spcPct val="0"/>
              </a:spcBef>
            </a:pPr>
            <a:r>
              <a:rPr lang="en-US" sz="2400" dirty="0">
                <a:solidFill>
                  <a:srgbClr val="000000"/>
                </a:solidFill>
                <a:latin typeface="Montserrat" pitchFamily="2" charset="77"/>
                <a:ea typeface="Baskerville Display PT"/>
                <a:cs typeface="Baskerville Display PT"/>
                <a:sym typeface="Baskerville Display PT"/>
              </a:rPr>
              <a:t>BERT provided more accurate and relevant recommendations</a:t>
            </a:r>
            <a:endParaRPr lang="en-US" sz="2400" u="none" dirty="0">
              <a:solidFill>
                <a:srgbClr val="000000"/>
              </a:solidFill>
              <a:latin typeface="Montserrat" pitchFamily="2" charset="77"/>
              <a:ea typeface="Baskerville Display PT"/>
              <a:cs typeface="Baskerville Display PT"/>
              <a:sym typeface="Baskerville Display PT"/>
            </a:endParaRPr>
          </a:p>
        </p:txBody>
      </p:sp>
      <p:sp>
        <p:nvSpPr>
          <p:cNvPr id="25" name="TextBox 25">
            <a:extLst>
              <a:ext uri="{FF2B5EF4-FFF2-40B4-BE49-F238E27FC236}">
                <a16:creationId xmlns:a16="http://schemas.microsoft.com/office/drawing/2014/main" id="{34CFFA8A-ED69-8079-A99D-D13AA1F8EA5E}"/>
              </a:ext>
            </a:extLst>
          </p:cNvPr>
          <p:cNvSpPr txBox="1"/>
          <p:nvPr/>
        </p:nvSpPr>
        <p:spPr>
          <a:xfrm>
            <a:off x="12743557" y="4991100"/>
            <a:ext cx="3650612" cy="2153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ct val="150000"/>
              </a:lnSpc>
              <a:spcBef>
                <a:spcPct val="0"/>
              </a:spcBef>
            </a:pPr>
            <a:r>
              <a:rPr lang="en-US" sz="2400" u="none" dirty="0">
                <a:solidFill>
                  <a:srgbClr val="000000"/>
                </a:solidFill>
                <a:latin typeface="Montserrat" pitchFamily="2" charset="77"/>
                <a:ea typeface="Baskerville Display PT"/>
                <a:cs typeface="Baskerville Display PT"/>
                <a:sym typeface="Baskerville Display PT"/>
              </a:rPr>
              <a:t>3.</a:t>
            </a:r>
          </a:p>
          <a:p>
            <a:pPr marL="0" lvl="0" indent="0" algn="ctr">
              <a:lnSpc>
                <a:spcPct val="150000"/>
              </a:lnSpc>
              <a:spcBef>
                <a:spcPct val="0"/>
              </a:spcBef>
            </a:pPr>
            <a:r>
              <a:rPr lang="en-US" sz="2400" u="none" dirty="0">
                <a:solidFill>
                  <a:srgbClr val="000000"/>
                </a:solidFill>
                <a:latin typeface="Montserrat" pitchFamily="2" charset="77"/>
                <a:ea typeface="Baskerville Display PT"/>
                <a:cs typeface="Baskerville Display PT"/>
                <a:sym typeface="Baskerville Display PT"/>
              </a:rPr>
              <a:t>Fashion descriptions alone carry a lot of hidden patterns</a:t>
            </a:r>
          </a:p>
        </p:txBody>
      </p:sp>
      <p:sp>
        <p:nvSpPr>
          <p:cNvPr id="27" name="TextBox 27">
            <a:extLst>
              <a:ext uri="{FF2B5EF4-FFF2-40B4-BE49-F238E27FC236}">
                <a16:creationId xmlns:a16="http://schemas.microsoft.com/office/drawing/2014/main" id="{F9EB04F9-0361-860D-802F-1A421CDE6AE9}"/>
              </a:ext>
            </a:extLst>
          </p:cNvPr>
          <p:cNvSpPr txBox="1"/>
          <p:nvPr/>
        </p:nvSpPr>
        <p:spPr>
          <a:xfrm>
            <a:off x="1261800" y="1337130"/>
            <a:ext cx="15764401" cy="13560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  <a:spcBef>
                <a:spcPct val="0"/>
              </a:spcBef>
            </a:pPr>
            <a:r>
              <a:rPr lang="en-US" sz="8000" i="1" dirty="0">
                <a:solidFill>
                  <a:srgbClr val="000000"/>
                </a:solidFill>
                <a:latin typeface="Montserrat" pitchFamily="2" charset="77"/>
                <a:ea typeface="Baskerville Display PT Italics"/>
                <a:cs typeface="Baskerville Display PT Italics"/>
                <a:sym typeface="Baskerville Display PT Italics"/>
              </a:rPr>
              <a:t>Key Insights</a:t>
            </a:r>
          </a:p>
        </p:txBody>
      </p:sp>
      <p:sp>
        <p:nvSpPr>
          <p:cNvPr id="28" name="Freeform 28">
            <a:extLst>
              <a:ext uri="{FF2B5EF4-FFF2-40B4-BE49-F238E27FC236}">
                <a16:creationId xmlns:a16="http://schemas.microsoft.com/office/drawing/2014/main" id="{AA6E4B2A-4D6E-19F5-9B52-931E6F39CBB3}"/>
              </a:ext>
            </a:extLst>
          </p:cNvPr>
          <p:cNvSpPr/>
          <p:nvPr/>
        </p:nvSpPr>
        <p:spPr>
          <a:xfrm>
            <a:off x="-838240" y="-840096"/>
            <a:ext cx="2432242" cy="2432242"/>
          </a:xfrm>
          <a:custGeom>
            <a:avLst/>
            <a:gdLst/>
            <a:ahLst/>
            <a:cxnLst/>
            <a:rect l="l" t="t" r="r" b="b"/>
            <a:pathLst>
              <a:path w="2432242" h="2432242">
                <a:moveTo>
                  <a:pt x="0" y="0"/>
                </a:moveTo>
                <a:lnTo>
                  <a:pt x="2432242" y="0"/>
                </a:lnTo>
                <a:lnTo>
                  <a:pt x="2432242" y="2432242"/>
                </a:lnTo>
                <a:lnTo>
                  <a:pt x="0" y="243224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29" name="Picture 28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9D1C0F3E-017A-6FE4-99B0-D6D03FC6ED9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751" y="239754"/>
            <a:ext cx="815049" cy="560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599718"/>
      </p:ext>
    </p:extLst>
  </p:cSld>
  <p:clrMapOvr>
    <a:masterClrMapping/>
  </p:clrMapOvr>
  <p:transition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621802-51DE-EC94-EED5-C356163CDD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5BD3CB4D-6E7A-359E-29E1-A4A052A91399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78804" t="-31778" b="-345330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8251DDEE-F266-D81C-7AA9-CC105EDCC196}"/>
              </a:ext>
            </a:extLst>
          </p:cNvPr>
          <p:cNvGrpSpPr/>
          <p:nvPr/>
        </p:nvGrpSpPr>
        <p:grpSpPr>
          <a:xfrm>
            <a:off x="2669535" y="3543300"/>
            <a:ext cx="4036065" cy="4791286"/>
            <a:chOff x="0" y="0"/>
            <a:chExt cx="1062997" cy="1261903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10D4FBC9-91F7-CFA0-41F2-8805009180D8}"/>
                </a:ext>
              </a:extLst>
            </p:cNvPr>
            <p:cNvSpPr/>
            <p:nvPr/>
          </p:nvSpPr>
          <p:spPr>
            <a:xfrm>
              <a:off x="0" y="0"/>
              <a:ext cx="1062997" cy="1261903"/>
            </a:xfrm>
            <a:custGeom>
              <a:avLst/>
              <a:gdLst/>
              <a:ahLst/>
              <a:cxnLst/>
              <a:rect l="l" t="t" r="r" b="b"/>
              <a:pathLst>
                <a:path w="1062997" h="1261903">
                  <a:moveTo>
                    <a:pt x="0" y="0"/>
                  </a:moveTo>
                  <a:lnTo>
                    <a:pt x="1062997" y="0"/>
                  </a:lnTo>
                  <a:lnTo>
                    <a:pt x="1062997" y="1261903"/>
                  </a:lnTo>
                  <a:lnTo>
                    <a:pt x="0" y="1261903"/>
                  </a:lnTo>
                  <a:close/>
                </a:path>
              </a:pathLst>
            </a:custGeom>
            <a:solidFill>
              <a:srgbClr val="B88770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D07FC20F-A995-F9A6-89E9-7D45165B3FC0}"/>
                </a:ext>
              </a:extLst>
            </p:cNvPr>
            <p:cNvSpPr txBox="1"/>
            <p:nvPr/>
          </p:nvSpPr>
          <p:spPr>
            <a:xfrm>
              <a:off x="0" y="-38100"/>
              <a:ext cx="1062997" cy="13000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4806279F-45CF-DB5A-779B-CE6783BFA3F0}"/>
              </a:ext>
            </a:extLst>
          </p:cNvPr>
          <p:cNvGrpSpPr/>
          <p:nvPr/>
        </p:nvGrpSpPr>
        <p:grpSpPr>
          <a:xfrm>
            <a:off x="11779471" y="3543300"/>
            <a:ext cx="4036065" cy="4791286"/>
            <a:chOff x="0" y="0"/>
            <a:chExt cx="1062997" cy="1261903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910D76B6-781B-D035-4B17-D2670A0283BD}"/>
                </a:ext>
              </a:extLst>
            </p:cNvPr>
            <p:cNvSpPr/>
            <p:nvPr/>
          </p:nvSpPr>
          <p:spPr>
            <a:xfrm>
              <a:off x="0" y="0"/>
              <a:ext cx="1062997" cy="1261903"/>
            </a:xfrm>
            <a:custGeom>
              <a:avLst/>
              <a:gdLst/>
              <a:ahLst/>
              <a:cxnLst/>
              <a:rect l="l" t="t" r="r" b="b"/>
              <a:pathLst>
                <a:path w="1062997" h="1261903">
                  <a:moveTo>
                    <a:pt x="0" y="0"/>
                  </a:moveTo>
                  <a:lnTo>
                    <a:pt x="1062997" y="0"/>
                  </a:lnTo>
                  <a:lnTo>
                    <a:pt x="1062997" y="1261903"/>
                  </a:lnTo>
                  <a:lnTo>
                    <a:pt x="0" y="1261903"/>
                  </a:lnTo>
                  <a:close/>
                </a:path>
              </a:pathLst>
            </a:custGeom>
            <a:solidFill>
              <a:srgbClr val="B88770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CC863EEB-9E04-39AF-1D43-39D458220D74}"/>
                </a:ext>
              </a:extLst>
            </p:cNvPr>
            <p:cNvSpPr txBox="1"/>
            <p:nvPr/>
          </p:nvSpPr>
          <p:spPr>
            <a:xfrm>
              <a:off x="0" y="-38100"/>
              <a:ext cx="1062997" cy="13000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12" name="Group 12">
            <a:extLst>
              <a:ext uri="{FF2B5EF4-FFF2-40B4-BE49-F238E27FC236}">
                <a16:creationId xmlns:a16="http://schemas.microsoft.com/office/drawing/2014/main" id="{992CD55C-A41D-48A6-DD29-D4A6C28A47D7}"/>
              </a:ext>
            </a:extLst>
          </p:cNvPr>
          <p:cNvGrpSpPr/>
          <p:nvPr/>
        </p:nvGrpSpPr>
        <p:grpSpPr>
          <a:xfrm>
            <a:off x="2517135" y="3390900"/>
            <a:ext cx="4036065" cy="4791286"/>
            <a:chOff x="0" y="0"/>
            <a:chExt cx="1062997" cy="1261903"/>
          </a:xfrm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DCED0C5F-5676-DE4A-A5A1-6C99BA2B04A8}"/>
                </a:ext>
              </a:extLst>
            </p:cNvPr>
            <p:cNvSpPr/>
            <p:nvPr/>
          </p:nvSpPr>
          <p:spPr>
            <a:xfrm>
              <a:off x="0" y="0"/>
              <a:ext cx="1062997" cy="1261903"/>
            </a:xfrm>
            <a:custGeom>
              <a:avLst/>
              <a:gdLst/>
              <a:ahLst/>
              <a:cxnLst/>
              <a:rect l="l" t="t" r="r" b="b"/>
              <a:pathLst>
                <a:path w="1062997" h="1261903">
                  <a:moveTo>
                    <a:pt x="0" y="0"/>
                  </a:moveTo>
                  <a:lnTo>
                    <a:pt x="1062997" y="0"/>
                  </a:lnTo>
                  <a:lnTo>
                    <a:pt x="1062997" y="1261903"/>
                  </a:lnTo>
                  <a:lnTo>
                    <a:pt x="0" y="1261903"/>
                  </a:lnTo>
                  <a:close/>
                </a:path>
              </a:pathLst>
            </a:custGeom>
            <a:solidFill>
              <a:srgbClr val="F5F2E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B112678A-8BA8-B5C4-20E6-55325A7BF2A9}"/>
                </a:ext>
              </a:extLst>
            </p:cNvPr>
            <p:cNvSpPr txBox="1"/>
            <p:nvPr/>
          </p:nvSpPr>
          <p:spPr>
            <a:xfrm>
              <a:off x="0" y="-38100"/>
              <a:ext cx="1062997" cy="13000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15" name="Group 15">
            <a:extLst>
              <a:ext uri="{FF2B5EF4-FFF2-40B4-BE49-F238E27FC236}">
                <a16:creationId xmlns:a16="http://schemas.microsoft.com/office/drawing/2014/main" id="{C77EBC16-DC3E-417C-8625-C61B3A85B449}"/>
              </a:ext>
            </a:extLst>
          </p:cNvPr>
          <p:cNvGrpSpPr/>
          <p:nvPr/>
        </p:nvGrpSpPr>
        <p:grpSpPr>
          <a:xfrm>
            <a:off x="11658600" y="3390900"/>
            <a:ext cx="4036065" cy="4791286"/>
            <a:chOff x="0" y="0"/>
            <a:chExt cx="1062997" cy="1261903"/>
          </a:xfrm>
        </p:grpSpPr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21E6EF89-41C8-7625-B9D8-69C4823D7F60}"/>
                </a:ext>
              </a:extLst>
            </p:cNvPr>
            <p:cNvSpPr/>
            <p:nvPr/>
          </p:nvSpPr>
          <p:spPr>
            <a:xfrm>
              <a:off x="0" y="0"/>
              <a:ext cx="1062997" cy="1261903"/>
            </a:xfrm>
            <a:custGeom>
              <a:avLst/>
              <a:gdLst/>
              <a:ahLst/>
              <a:cxnLst/>
              <a:rect l="l" t="t" r="r" b="b"/>
              <a:pathLst>
                <a:path w="1062997" h="1261903">
                  <a:moveTo>
                    <a:pt x="0" y="0"/>
                  </a:moveTo>
                  <a:lnTo>
                    <a:pt x="1062997" y="0"/>
                  </a:lnTo>
                  <a:lnTo>
                    <a:pt x="1062997" y="1261903"/>
                  </a:lnTo>
                  <a:lnTo>
                    <a:pt x="0" y="1261903"/>
                  </a:lnTo>
                  <a:close/>
                </a:path>
              </a:pathLst>
            </a:custGeom>
            <a:solidFill>
              <a:srgbClr val="F5F2EC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7" name="TextBox 17">
              <a:extLst>
                <a:ext uri="{FF2B5EF4-FFF2-40B4-BE49-F238E27FC236}">
                  <a16:creationId xmlns:a16="http://schemas.microsoft.com/office/drawing/2014/main" id="{BEA37DB9-A9F7-EA3E-1F6C-8C16680B9F41}"/>
                </a:ext>
              </a:extLst>
            </p:cNvPr>
            <p:cNvSpPr txBox="1"/>
            <p:nvPr/>
          </p:nvSpPr>
          <p:spPr>
            <a:xfrm>
              <a:off x="0" y="-38100"/>
              <a:ext cx="1062997" cy="13000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1" name="TextBox 21">
            <a:extLst>
              <a:ext uri="{FF2B5EF4-FFF2-40B4-BE49-F238E27FC236}">
                <a16:creationId xmlns:a16="http://schemas.microsoft.com/office/drawing/2014/main" id="{2557E0B1-13E2-9688-1E17-3B8F25651A42}"/>
              </a:ext>
            </a:extLst>
          </p:cNvPr>
          <p:cNvSpPr txBox="1"/>
          <p:nvPr/>
        </p:nvSpPr>
        <p:spPr>
          <a:xfrm>
            <a:off x="12039611" y="4166165"/>
            <a:ext cx="3465822" cy="25124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ct val="150000"/>
              </a:lnSpc>
              <a:spcBef>
                <a:spcPct val="0"/>
              </a:spcBef>
            </a:pPr>
            <a:r>
              <a:rPr lang="en-US" sz="2800" dirty="0">
                <a:latin typeface="Montserrat" pitchFamily="2" charset="77"/>
              </a:rPr>
              <a:t>2.</a:t>
            </a:r>
          </a:p>
          <a:p>
            <a:pPr marL="0" lvl="0" indent="0" algn="ctr">
              <a:lnSpc>
                <a:spcPct val="150000"/>
              </a:lnSpc>
              <a:spcBef>
                <a:spcPct val="0"/>
              </a:spcBef>
            </a:pPr>
            <a:r>
              <a:rPr lang="en-US" sz="2800" dirty="0">
                <a:latin typeface="Montserrat" pitchFamily="2" charset="77"/>
              </a:rPr>
              <a:t>Build a small demo app to test live recommendations</a:t>
            </a:r>
            <a:endParaRPr lang="en-US" sz="2800" u="none" dirty="0">
              <a:solidFill>
                <a:srgbClr val="000000"/>
              </a:solidFill>
              <a:latin typeface="Montserrat" pitchFamily="2" charset="77"/>
              <a:ea typeface="Baskerville Display PT"/>
              <a:cs typeface="Baskerville Display PT"/>
              <a:sym typeface="Baskerville Display PT"/>
            </a:endParaRPr>
          </a:p>
        </p:txBody>
      </p:sp>
      <p:sp>
        <p:nvSpPr>
          <p:cNvPr id="23" name="TextBox 23">
            <a:extLst>
              <a:ext uri="{FF2B5EF4-FFF2-40B4-BE49-F238E27FC236}">
                <a16:creationId xmlns:a16="http://schemas.microsoft.com/office/drawing/2014/main" id="{6FC6959A-4C8F-1D54-D71D-636150D598F8}"/>
              </a:ext>
            </a:extLst>
          </p:cNvPr>
          <p:cNvSpPr txBox="1"/>
          <p:nvPr/>
        </p:nvSpPr>
        <p:spPr>
          <a:xfrm>
            <a:off x="2984619" y="4106628"/>
            <a:ext cx="3176249" cy="25124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ct val="150000"/>
              </a:lnSpc>
              <a:spcBef>
                <a:spcPct val="0"/>
              </a:spcBef>
            </a:pPr>
            <a:r>
              <a:rPr lang="en-US" sz="2800" dirty="0">
                <a:latin typeface="Montserrat" pitchFamily="2" charset="77"/>
              </a:rPr>
              <a:t>1.</a:t>
            </a:r>
          </a:p>
          <a:p>
            <a:pPr marL="0" lvl="0" indent="0" algn="ctr">
              <a:lnSpc>
                <a:spcPct val="150000"/>
              </a:lnSpc>
              <a:spcBef>
                <a:spcPct val="0"/>
              </a:spcBef>
            </a:pPr>
            <a:r>
              <a:rPr lang="en-US" sz="2800" dirty="0">
                <a:latin typeface="Montserrat" pitchFamily="2" charset="77"/>
              </a:rPr>
              <a:t> Learn from Other Customers </a:t>
            </a:r>
            <a:r>
              <a:rPr lang="en-US" sz="2800" dirty="0" err="1">
                <a:latin typeface="Montserrat" pitchFamily="2" charset="77"/>
              </a:rPr>
              <a:t>Behaviour</a:t>
            </a:r>
            <a:endParaRPr lang="en-US" sz="2800" u="none" dirty="0">
              <a:solidFill>
                <a:srgbClr val="000000"/>
              </a:solidFill>
              <a:latin typeface="Montserrat" pitchFamily="2" charset="77"/>
              <a:ea typeface="Baskerville Display PT"/>
              <a:cs typeface="Baskerville Display PT"/>
              <a:sym typeface="Baskerville Display PT"/>
            </a:endParaRPr>
          </a:p>
        </p:txBody>
      </p:sp>
      <p:sp>
        <p:nvSpPr>
          <p:cNvPr id="27" name="TextBox 27">
            <a:extLst>
              <a:ext uri="{FF2B5EF4-FFF2-40B4-BE49-F238E27FC236}">
                <a16:creationId xmlns:a16="http://schemas.microsoft.com/office/drawing/2014/main" id="{E8953744-0C9E-16A1-3E0B-4F953D0C0904}"/>
              </a:ext>
            </a:extLst>
          </p:cNvPr>
          <p:cNvSpPr txBox="1"/>
          <p:nvPr/>
        </p:nvSpPr>
        <p:spPr>
          <a:xfrm>
            <a:off x="1201143" y="852294"/>
            <a:ext cx="15764401" cy="13560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  <a:spcBef>
                <a:spcPct val="0"/>
              </a:spcBef>
            </a:pPr>
            <a:r>
              <a:rPr lang="en-US" sz="7200" i="1" dirty="0">
                <a:solidFill>
                  <a:srgbClr val="000000"/>
                </a:solidFill>
                <a:latin typeface="Montserrat" pitchFamily="2" charset="77"/>
                <a:ea typeface="Baskerville Display PT Italics"/>
                <a:cs typeface="Baskerville Display PT Italics"/>
                <a:sym typeface="Baskerville Display PT Italics"/>
              </a:rPr>
              <a:t>Future Ideas</a:t>
            </a:r>
          </a:p>
        </p:txBody>
      </p:sp>
      <p:sp>
        <p:nvSpPr>
          <p:cNvPr id="28" name="Freeform 28">
            <a:extLst>
              <a:ext uri="{FF2B5EF4-FFF2-40B4-BE49-F238E27FC236}">
                <a16:creationId xmlns:a16="http://schemas.microsoft.com/office/drawing/2014/main" id="{3A32FED2-8912-8391-9637-0310116D6A6B}"/>
              </a:ext>
            </a:extLst>
          </p:cNvPr>
          <p:cNvSpPr/>
          <p:nvPr/>
        </p:nvSpPr>
        <p:spPr>
          <a:xfrm>
            <a:off x="-1063123" y="-979918"/>
            <a:ext cx="2432242" cy="2432242"/>
          </a:xfrm>
          <a:custGeom>
            <a:avLst/>
            <a:gdLst/>
            <a:ahLst/>
            <a:cxnLst/>
            <a:rect l="l" t="t" r="r" b="b"/>
            <a:pathLst>
              <a:path w="2432242" h="2432242">
                <a:moveTo>
                  <a:pt x="0" y="0"/>
                </a:moveTo>
                <a:lnTo>
                  <a:pt x="2432242" y="0"/>
                </a:lnTo>
                <a:lnTo>
                  <a:pt x="2432242" y="2432242"/>
                </a:lnTo>
                <a:lnTo>
                  <a:pt x="0" y="243224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29" name="Picture 28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73577B87-FBEB-9EF9-4CC5-F69E49BB50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54" y="89210"/>
            <a:ext cx="815049" cy="560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105666"/>
      </p:ext>
    </p:extLst>
  </p:cSld>
  <p:clrMapOvr>
    <a:masterClrMapping/>
  </p:clrMapOvr>
  <p:transition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8804" t="-31778" b="-34533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3729073" y="4447193"/>
            <a:ext cx="10829854" cy="13762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1200"/>
              </a:lnSpc>
              <a:spcBef>
                <a:spcPct val="0"/>
              </a:spcBef>
            </a:pPr>
            <a:r>
              <a:rPr lang="en-US" sz="8000" i="1" u="none" dirty="0">
                <a:solidFill>
                  <a:srgbClr val="F5F2EC"/>
                </a:solidFill>
                <a:latin typeface="Cavolini" panose="03000502040302020204" pitchFamily="66" charset="0"/>
                <a:ea typeface="Libian SC" panose="02010600040101010101" pitchFamily="2" charset="-122"/>
                <a:cs typeface="Cavolini" panose="03000502040302020204" pitchFamily="66" charset="0"/>
                <a:sym typeface="Baskerville Display PT Italics"/>
              </a:rPr>
              <a:t>Thank you!</a:t>
            </a:r>
          </a:p>
        </p:txBody>
      </p:sp>
      <p:sp>
        <p:nvSpPr>
          <p:cNvPr id="8" name="Freeform 8"/>
          <p:cNvSpPr/>
          <p:nvPr/>
        </p:nvSpPr>
        <p:spPr>
          <a:xfrm>
            <a:off x="-762000" y="-707836"/>
            <a:ext cx="2432242" cy="2432242"/>
          </a:xfrm>
          <a:custGeom>
            <a:avLst/>
            <a:gdLst/>
            <a:ahLst/>
            <a:cxnLst/>
            <a:rect l="l" t="t" r="r" b="b"/>
            <a:pathLst>
              <a:path w="2432242" h="2432242">
                <a:moveTo>
                  <a:pt x="0" y="0"/>
                </a:moveTo>
                <a:lnTo>
                  <a:pt x="2432242" y="0"/>
                </a:lnTo>
                <a:lnTo>
                  <a:pt x="2432242" y="2432242"/>
                </a:lnTo>
                <a:lnTo>
                  <a:pt x="0" y="243224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9" name="Freeform 9"/>
          <p:cNvSpPr/>
          <p:nvPr/>
        </p:nvSpPr>
        <p:spPr>
          <a:xfrm>
            <a:off x="-1008170" y="3448811"/>
            <a:ext cx="8419028" cy="8229600"/>
          </a:xfrm>
          <a:custGeom>
            <a:avLst/>
            <a:gdLst/>
            <a:ahLst/>
            <a:cxnLst/>
            <a:rect l="l" t="t" r="r" b="b"/>
            <a:pathLst>
              <a:path w="8419028" h="8229600">
                <a:moveTo>
                  <a:pt x="0" y="0"/>
                </a:moveTo>
                <a:lnTo>
                  <a:pt x="8419028" y="0"/>
                </a:lnTo>
                <a:lnTo>
                  <a:pt x="841902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6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11" name="Picture 10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CC579E43-8770-ED4E-F005-7C4402D6816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222291"/>
            <a:ext cx="815049" cy="571988"/>
          </a:xfrm>
          <a:prstGeom prst="rect">
            <a:avLst/>
          </a:prstGeom>
        </p:spPr>
      </p:pic>
    </p:spTree>
  </p:cSld>
  <p:clrMapOvr>
    <a:masterClrMapping/>
  </p:clrMapOvr>
  <p:transition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38100"/>
            <a:ext cx="18288000" cy="107061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78804" t="-31778" b="-345330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0" name="Freeform 10"/>
          <p:cNvSpPr/>
          <p:nvPr/>
        </p:nvSpPr>
        <p:spPr>
          <a:xfrm>
            <a:off x="-489142" y="-723900"/>
            <a:ext cx="2432242" cy="2432242"/>
          </a:xfrm>
          <a:custGeom>
            <a:avLst/>
            <a:gdLst/>
            <a:ahLst/>
            <a:cxnLst/>
            <a:rect l="l" t="t" r="r" b="b"/>
            <a:pathLst>
              <a:path w="2432242" h="2432242">
                <a:moveTo>
                  <a:pt x="0" y="0"/>
                </a:moveTo>
                <a:lnTo>
                  <a:pt x="2432242" y="0"/>
                </a:lnTo>
                <a:lnTo>
                  <a:pt x="2432242" y="2432242"/>
                </a:lnTo>
                <a:lnTo>
                  <a:pt x="0" y="243224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1943100" y="628650"/>
            <a:ext cx="13449300" cy="7373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ct val="150000"/>
              </a:lnSpc>
              <a:spcBef>
                <a:spcPct val="0"/>
              </a:spcBef>
            </a:pPr>
            <a:r>
              <a:rPr lang="en-US" sz="3600" dirty="0">
                <a:latin typeface="Montserrat" pitchFamily="2" charset="77"/>
              </a:rPr>
              <a:t>Introduction</a:t>
            </a:r>
            <a:endParaRPr lang="en-US" sz="4400" u="none" dirty="0">
              <a:solidFill>
                <a:srgbClr val="000000"/>
              </a:solidFill>
              <a:latin typeface="Montserrat" pitchFamily="2" charset="77"/>
              <a:ea typeface="Libre Baskerville Italics"/>
              <a:cs typeface="Libre Baskerville Italics"/>
              <a:sym typeface="Libre Baskerville Italics"/>
            </a:endParaRPr>
          </a:p>
        </p:txBody>
      </p:sp>
      <p:pic>
        <p:nvPicPr>
          <p:cNvPr id="13" name="Picture 12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D824D134-897D-58BF-A617-7B5E5D9C7D4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088" y="228601"/>
            <a:ext cx="1163781" cy="80009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AD36D95-4C14-50E3-6253-020550989900}"/>
              </a:ext>
            </a:extLst>
          </p:cNvPr>
          <p:cNvSpPr txBox="1"/>
          <p:nvPr/>
        </p:nvSpPr>
        <p:spPr>
          <a:xfrm>
            <a:off x="1308869" y="2552700"/>
            <a:ext cx="16521931" cy="4441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b="1" dirty="0">
                <a:latin typeface="Montserrat" pitchFamily="2" charset="77"/>
              </a:rPr>
              <a:t>H&amp;M </a:t>
            </a:r>
            <a:r>
              <a:rPr lang="en-US" sz="3200" dirty="0">
                <a:latin typeface="Montserrat" pitchFamily="2" charset="77"/>
              </a:rPr>
              <a:t>(Hennes &amp; Mauritz) is one of the world’s largest fashion retailers</a:t>
            </a:r>
          </a:p>
          <a:p>
            <a:pPr>
              <a:lnSpc>
                <a:spcPct val="150000"/>
              </a:lnSpc>
            </a:pPr>
            <a:r>
              <a:rPr lang="en-US" sz="3200" dirty="0">
                <a:latin typeface="Montserrat" pitchFamily="2" charset="77"/>
              </a:rPr>
              <a:t>Founded in Sweden in 1947, H&amp;M operates in over 75 countries with more than 4,000 stores worldwide, along with a strong online presence. It is a globally recognized brand, particularly popular among younger shoppers seeking fast fashion options.</a:t>
            </a:r>
          </a:p>
          <a:p>
            <a:pPr>
              <a:lnSpc>
                <a:spcPct val="150000"/>
              </a:lnSpc>
            </a:pPr>
            <a:endParaRPr lang="en-US" sz="3200" dirty="0">
              <a:latin typeface="Montserrat" pitchFamily="2" charset="77"/>
            </a:endParaRPr>
          </a:p>
        </p:txBody>
      </p:sp>
    </p:spTree>
  </p:cSld>
  <p:clrMapOvr>
    <a:masterClrMapping/>
  </p:clrMapOvr>
  <p:transition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EFCD08-F23B-DD6A-8BD7-A12658847E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C420D7A5-9B1B-19EC-1A22-1E7020FC9630}"/>
              </a:ext>
            </a:extLst>
          </p:cNvPr>
          <p:cNvSpPr/>
          <p:nvPr/>
        </p:nvSpPr>
        <p:spPr>
          <a:xfrm>
            <a:off x="0" y="-38100"/>
            <a:ext cx="18288000" cy="107061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78804" t="-31778" b="-345330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1333A059-D63E-FD02-AD33-4079309DC8EB}"/>
              </a:ext>
            </a:extLst>
          </p:cNvPr>
          <p:cNvSpPr/>
          <p:nvPr/>
        </p:nvSpPr>
        <p:spPr>
          <a:xfrm>
            <a:off x="7927879" y="3927379"/>
            <a:ext cx="2432242" cy="2432242"/>
          </a:xfrm>
          <a:custGeom>
            <a:avLst/>
            <a:gdLst/>
            <a:ahLst/>
            <a:cxnLst/>
            <a:rect l="l" t="t" r="r" b="b"/>
            <a:pathLst>
              <a:path w="2432242" h="2432242">
                <a:moveTo>
                  <a:pt x="0" y="0"/>
                </a:moveTo>
                <a:lnTo>
                  <a:pt x="2432242" y="0"/>
                </a:lnTo>
                <a:lnTo>
                  <a:pt x="2432242" y="2432242"/>
                </a:lnTo>
                <a:lnTo>
                  <a:pt x="0" y="243224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F49BAAEA-496F-D349-E541-7E9A0506B589}"/>
              </a:ext>
            </a:extLst>
          </p:cNvPr>
          <p:cNvSpPr txBox="1"/>
          <p:nvPr/>
        </p:nvSpPr>
        <p:spPr>
          <a:xfrm>
            <a:off x="1943100" y="1038225"/>
            <a:ext cx="13449300" cy="19480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ct val="150000"/>
              </a:lnSpc>
              <a:spcBef>
                <a:spcPct val="0"/>
              </a:spcBef>
            </a:pPr>
            <a:r>
              <a:rPr lang="en-US" sz="2400" b="1" i="1" dirty="0">
                <a:latin typeface="Montserrat" pitchFamily="2" charset="77"/>
              </a:rPr>
              <a:t>Problem Statement</a:t>
            </a:r>
            <a:br>
              <a:rPr lang="en-US" sz="3200" dirty="0">
                <a:latin typeface="Montserrat" pitchFamily="2" charset="77"/>
              </a:rPr>
            </a:br>
            <a:r>
              <a:rPr lang="en-US" sz="3200" dirty="0">
                <a:latin typeface="Montserrat" pitchFamily="2" charset="77"/>
              </a:rPr>
              <a:t>Improving the Online Shopping Experience with Smart Fashion Recommendations</a:t>
            </a:r>
            <a:endParaRPr lang="en-US" sz="3200" i="1" u="none" dirty="0">
              <a:solidFill>
                <a:srgbClr val="000000"/>
              </a:solidFill>
              <a:latin typeface="Montserrat" pitchFamily="2" charset="77"/>
              <a:ea typeface="Libre Baskerville Italics"/>
              <a:cs typeface="Libre Baskerville Italics"/>
              <a:sym typeface="Libre Baskerville Italics"/>
            </a:endParaRPr>
          </a:p>
        </p:txBody>
      </p:sp>
      <p:pic>
        <p:nvPicPr>
          <p:cNvPr id="13" name="Picture 12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2E95C65F-78A1-6210-0A89-AE37D6EFA28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2109" y="4642936"/>
            <a:ext cx="1163781" cy="800099"/>
          </a:xfrm>
          <a:prstGeom prst="rect">
            <a:avLst/>
          </a:prstGeom>
        </p:spPr>
      </p:pic>
      <p:sp>
        <p:nvSpPr>
          <p:cNvPr id="14" name="TextBox 11">
            <a:extLst>
              <a:ext uri="{FF2B5EF4-FFF2-40B4-BE49-F238E27FC236}">
                <a16:creationId xmlns:a16="http://schemas.microsoft.com/office/drawing/2014/main" id="{AD5C68E7-7B81-B69E-279E-20C658E62A5C}"/>
              </a:ext>
            </a:extLst>
          </p:cNvPr>
          <p:cNvSpPr txBox="1"/>
          <p:nvPr/>
        </p:nvSpPr>
        <p:spPr>
          <a:xfrm>
            <a:off x="8410973" y="6925606"/>
            <a:ext cx="6989310" cy="27075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ct val="150000"/>
              </a:lnSpc>
              <a:spcBef>
                <a:spcPct val="0"/>
              </a:spcBef>
            </a:pPr>
            <a:r>
              <a:rPr lang="en-US" sz="2400" b="1" dirty="0">
                <a:latin typeface="Montserrat" pitchFamily="2" charset="77"/>
              </a:rPr>
              <a:t>Description</a:t>
            </a:r>
            <a:r>
              <a:rPr lang="en-US" sz="2400" dirty="0">
                <a:latin typeface="Montserrat" pitchFamily="2" charset="77"/>
              </a:rPr>
              <a:t>: </a:t>
            </a:r>
          </a:p>
          <a:p>
            <a:pPr marL="0" lvl="0" indent="0" algn="ctr">
              <a:lnSpc>
                <a:spcPct val="150000"/>
              </a:lnSpc>
              <a:spcBef>
                <a:spcPct val="0"/>
              </a:spcBef>
            </a:pPr>
            <a:r>
              <a:rPr lang="en-US" sz="2400" dirty="0">
                <a:latin typeface="Montserrat" pitchFamily="2" charset="77"/>
              </a:rPr>
              <a:t>Short, A-line dress in jersey with a round neckline and V-shaped opening at the front with narrow ties. Long, voluminous raglan sleeves and wide cuffs with covered buttons.</a:t>
            </a:r>
            <a:endParaRPr lang="en-US" sz="2400" i="1" u="none" dirty="0">
              <a:solidFill>
                <a:srgbClr val="000000"/>
              </a:solidFill>
              <a:latin typeface="Montserrat" pitchFamily="2" charset="77"/>
              <a:ea typeface="Libre Baskerville Italics"/>
              <a:cs typeface="Libre Baskerville Italics"/>
              <a:sym typeface="Libre Baskerville Italics"/>
            </a:endParaRPr>
          </a:p>
        </p:txBody>
      </p:sp>
      <p:pic>
        <p:nvPicPr>
          <p:cNvPr id="16" name="Picture 15" descr="A black dress on a white wall&#10;&#10;AI-generated content may be incorrect.">
            <a:extLst>
              <a:ext uri="{FF2B5EF4-FFF2-40B4-BE49-F238E27FC236}">
                <a16:creationId xmlns:a16="http://schemas.microsoft.com/office/drawing/2014/main" id="{10E8E2FE-4318-36B2-BE5C-EBA797CFEA4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0614"/>
          <a:stretch/>
        </p:blipFill>
        <p:spPr>
          <a:xfrm>
            <a:off x="1600200" y="4899968"/>
            <a:ext cx="3914347" cy="5387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710160"/>
      </p:ext>
    </p:extLst>
  </p:cSld>
  <p:clrMapOvr>
    <a:masterClrMapping/>
  </p:clrMapOvr>
  <p:transition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78804" t="-31778" b="-345330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Freeform 4"/>
          <p:cNvSpPr/>
          <p:nvPr/>
        </p:nvSpPr>
        <p:spPr>
          <a:xfrm>
            <a:off x="16480915" y="-470684"/>
            <a:ext cx="2432242" cy="2432242"/>
          </a:xfrm>
          <a:custGeom>
            <a:avLst/>
            <a:gdLst/>
            <a:ahLst/>
            <a:cxnLst/>
            <a:rect l="l" t="t" r="r" b="b"/>
            <a:pathLst>
              <a:path w="2432242" h="2432242">
                <a:moveTo>
                  <a:pt x="0" y="0"/>
                </a:moveTo>
                <a:lnTo>
                  <a:pt x="2432242" y="0"/>
                </a:lnTo>
                <a:lnTo>
                  <a:pt x="2432242" y="2432242"/>
                </a:lnTo>
                <a:lnTo>
                  <a:pt x="0" y="243224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1028700" y="1028700"/>
            <a:ext cx="10056905" cy="43486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sz="2400" b="1" i="1" u="none" dirty="0">
                <a:solidFill>
                  <a:srgbClr val="000000"/>
                </a:solidFill>
                <a:latin typeface="Montserrat" pitchFamily="2" charset="77"/>
                <a:ea typeface="Libre Baskerville Italics"/>
                <a:cs typeface="Libre Baskerville Italics"/>
                <a:sym typeface="Libre Baskerville Italics"/>
              </a:rPr>
              <a:t>Hypothesis</a:t>
            </a:r>
          </a:p>
          <a:p>
            <a:pPr>
              <a:lnSpc>
                <a:spcPct val="150000"/>
              </a:lnSpc>
              <a:spcBef>
                <a:spcPct val="0"/>
              </a:spcBef>
            </a:pPr>
            <a:endParaRPr lang="en-US" sz="2400" b="1" i="1" u="none" dirty="0">
              <a:solidFill>
                <a:srgbClr val="000000"/>
              </a:solidFill>
              <a:latin typeface="Montserrat" pitchFamily="2" charset="77"/>
              <a:ea typeface="Libre Baskerville Italics"/>
              <a:cs typeface="Libre Baskerville Italics"/>
              <a:sym typeface="Libre Baskerville Italics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sz="2800" u="none" dirty="0">
                <a:solidFill>
                  <a:srgbClr val="000000"/>
                </a:solidFill>
                <a:latin typeface="Montserrat" pitchFamily="2" charset="77"/>
                <a:ea typeface="Libre Baskerville Italics"/>
                <a:cs typeface="Libre Baskerville Italics"/>
                <a:sym typeface="Libre Baskerville Italics"/>
              </a:rPr>
              <a:t>We believed that product descriptions contain rich enough information to recommend items that are stylistically similar — even without using images or manual tags</a:t>
            </a:r>
          </a:p>
          <a:p>
            <a:pPr>
              <a:lnSpc>
                <a:spcPct val="150000"/>
              </a:lnSpc>
              <a:spcBef>
                <a:spcPct val="0"/>
              </a:spcBef>
            </a:pPr>
            <a:endParaRPr lang="en-US" sz="3200" i="1" u="none" dirty="0">
              <a:solidFill>
                <a:srgbClr val="000000"/>
              </a:solidFill>
              <a:latin typeface="Montserrat" pitchFamily="2" charset="77"/>
              <a:ea typeface="Libre Baskerville Italics"/>
              <a:cs typeface="Libre Baskerville Italics"/>
              <a:sym typeface="Libre Baskerville Italics"/>
            </a:endParaRPr>
          </a:p>
        </p:txBody>
      </p:sp>
      <p:sp>
        <p:nvSpPr>
          <p:cNvPr id="15" name="AutoShape 15"/>
          <p:cNvSpPr/>
          <p:nvPr/>
        </p:nvSpPr>
        <p:spPr>
          <a:xfrm>
            <a:off x="3778877" y="1333500"/>
            <a:ext cx="4456777" cy="0"/>
          </a:xfrm>
          <a:prstGeom prst="line">
            <a:avLst/>
          </a:prstGeom>
          <a:ln w="28575" cap="flat">
            <a:solidFill>
              <a:srgbClr val="B8877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 dirty="0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8C9FD1C1-2F80-CE4A-7D59-BFF57BBBE311}"/>
              </a:ext>
            </a:extLst>
          </p:cNvPr>
          <p:cNvSpPr/>
          <p:nvPr/>
        </p:nvSpPr>
        <p:spPr>
          <a:xfrm>
            <a:off x="1433479" y="5698247"/>
            <a:ext cx="3012664" cy="2340853"/>
          </a:xfrm>
          <a:prstGeom prst="roundRect">
            <a:avLst/>
          </a:prstGeom>
          <a:solidFill>
            <a:srgbClr val="7B390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sz="2400" dirty="0">
                <a:ln>
                  <a:solidFill>
                    <a:schemeClr val="accent6">
                      <a:lumMod val="20000"/>
                      <a:lumOff val="80000"/>
                    </a:schemeClr>
                  </a:solidFill>
                </a:ln>
                <a:solidFill>
                  <a:schemeClr val="bg1"/>
                </a:solidFill>
                <a:latin typeface="Montserrat" pitchFamily="2" charset="77"/>
                <a:cs typeface="Damascus" pitchFamily="2" charset="-78"/>
              </a:rPr>
              <a:t>Product Description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CE3A6C0-DDA2-D708-8998-AA00F43AB3A7}"/>
              </a:ext>
            </a:extLst>
          </p:cNvPr>
          <p:cNvSpPr/>
          <p:nvPr/>
        </p:nvSpPr>
        <p:spPr>
          <a:xfrm>
            <a:off x="5310831" y="5676902"/>
            <a:ext cx="3012664" cy="2340853"/>
          </a:xfrm>
          <a:prstGeom prst="roundRect">
            <a:avLst/>
          </a:prstGeom>
          <a:solidFill>
            <a:srgbClr val="7B390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sz="2400" dirty="0">
                <a:solidFill>
                  <a:schemeClr val="accent6">
                    <a:lumMod val="20000"/>
                    <a:lumOff val="80000"/>
                  </a:schemeClr>
                </a:solidFill>
                <a:effectLst/>
                <a:latin typeface="Montserrat" pitchFamily="2" charset="77"/>
                <a:cs typeface="Damascus" pitchFamily="2" charset="-78"/>
              </a:rPr>
              <a:t>Text processing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8E6E49CF-925E-B90B-B3EA-55AF9CC5E974}"/>
              </a:ext>
            </a:extLst>
          </p:cNvPr>
          <p:cNvSpPr/>
          <p:nvPr/>
        </p:nvSpPr>
        <p:spPr>
          <a:xfrm>
            <a:off x="9188184" y="5676902"/>
            <a:ext cx="3012664" cy="2340853"/>
          </a:xfrm>
          <a:prstGeom prst="roundRect">
            <a:avLst/>
          </a:prstGeom>
          <a:solidFill>
            <a:srgbClr val="7B390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sz="2400" dirty="0">
                <a:ln>
                  <a:solidFill>
                    <a:schemeClr val="accent6">
                      <a:lumMod val="20000"/>
                      <a:lumOff val="80000"/>
                    </a:schemeClr>
                  </a:solidFill>
                </a:ln>
                <a:solidFill>
                  <a:schemeClr val="bg1"/>
                </a:solidFill>
                <a:latin typeface="Montserrat" pitchFamily="2" charset="77"/>
                <a:cs typeface="Damascus" pitchFamily="2" charset="-78"/>
              </a:rPr>
              <a:t>Similarity Model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E14FF7C9-A1E3-757A-44AA-67FEF8189D6E}"/>
              </a:ext>
            </a:extLst>
          </p:cNvPr>
          <p:cNvSpPr/>
          <p:nvPr/>
        </p:nvSpPr>
        <p:spPr>
          <a:xfrm>
            <a:off x="13065537" y="5676902"/>
            <a:ext cx="3012664" cy="2340853"/>
          </a:xfrm>
          <a:prstGeom prst="roundRect">
            <a:avLst/>
          </a:prstGeom>
          <a:solidFill>
            <a:srgbClr val="7B390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sz="2400" dirty="0">
                <a:ln>
                  <a:solidFill>
                    <a:schemeClr val="accent6">
                      <a:lumMod val="20000"/>
                      <a:lumOff val="80000"/>
                    </a:schemeClr>
                  </a:solidFill>
                </a:ln>
                <a:solidFill>
                  <a:schemeClr val="bg1"/>
                </a:solidFill>
                <a:latin typeface="Montserrat" pitchFamily="2" charset="77"/>
                <a:cs typeface="Damascus" pitchFamily="2" charset="-78"/>
              </a:rPr>
              <a:t>Top N Similar Items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FCC8503-ADC2-E42E-093A-512CA2AD3050}"/>
              </a:ext>
            </a:extLst>
          </p:cNvPr>
          <p:cNvCxnSpPr>
            <a:cxnSpLocks/>
          </p:cNvCxnSpPr>
          <p:nvPr/>
        </p:nvCxnSpPr>
        <p:spPr>
          <a:xfrm>
            <a:off x="4440118" y="6904243"/>
            <a:ext cx="89814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1EF86B1-1C0C-CA68-45E6-82A0C804DD64}"/>
              </a:ext>
            </a:extLst>
          </p:cNvPr>
          <p:cNvCxnSpPr>
            <a:cxnSpLocks/>
          </p:cNvCxnSpPr>
          <p:nvPr/>
        </p:nvCxnSpPr>
        <p:spPr>
          <a:xfrm>
            <a:off x="8350928" y="6868673"/>
            <a:ext cx="83725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0F2B3EA-E4E9-0F1D-5DC4-00790E7E918E}"/>
              </a:ext>
            </a:extLst>
          </p:cNvPr>
          <p:cNvCxnSpPr/>
          <p:nvPr/>
        </p:nvCxnSpPr>
        <p:spPr>
          <a:xfrm>
            <a:off x="12280738" y="6904243"/>
            <a:ext cx="78479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28" name="Picture 27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E91092BC-7ABA-9936-7646-A4DF5C8D068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53714" y="419100"/>
            <a:ext cx="1056562" cy="726386"/>
          </a:xfrm>
          <a:prstGeom prst="rect">
            <a:avLst/>
          </a:prstGeom>
        </p:spPr>
      </p:pic>
    </p:spTree>
  </p:cSld>
  <p:clrMapOvr>
    <a:masterClrMapping/>
  </p:clrMapOvr>
  <p:transition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78804" t="-31778" b="-345330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750119" y="4081196"/>
            <a:ext cx="4036065" cy="4791286"/>
            <a:chOff x="0" y="0"/>
            <a:chExt cx="1062997" cy="126190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62997" cy="1261903"/>
            </a:xfrm>
            <a:custGeom>
              <a:avLst/>
              <a:gdLst/>
              <a:ahLst/>
              <a:cxnLst/>
              <a:rect l="l" t="t" r="r" b="b"/>
              <a:pathLst>
                <a:path w="1062997" h="1261903">
                  <a:moveTo>
                    <a:pt x="0" y="0"/>
                  </a:moveTo>
                  <a:lnTo>
                    <a:pt x="1062997" y="0"/>
                  </a:lnTo>
                  <a:lnTo>
                    <a:pt x="1062997" y="1261903"/>
                  </a:lnTo>
                  <a:lnTo>
                    <a:pt x="0" y="1261903"/>
                  </a:lnTo>
                  <a:close/>
                </a:path>
              </a:pathLst>
            </a:custGeom>
            <a:solidFill>
              <a:srgbClr val="B88770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062997" cy="13000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7246838" y="4081196"/>
            <a:ext cx="4036065" cy="4791286"/>
            <a:chOff x="0" y="0"/>
            <a:chExt cx="1062997" cy="126190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062997" cy="1261903"/>
            </a:xfrm>
            <a:custGeom>
              <a:avLst/>
              <a:gdLst/>
              <a:ahLst/>
              <a:cxnLst/>
              <a:rect l="l" t="t" r="r" b="b"/>
              <a:pathLst>
                <a:path w="1062997" h="1261903">
                  <a:moveTo>
                    <a:pt x="0" y="0"/>
                  </a:moveTo>
                  <a:lnTo>
                    <a:pt x="1062997" y="0"/>
                  </a:lnTo>
                  <a:lnTo>
                    <a:pt x="1062997" y="1261903"/>
                  </a:lnTo>
                  <a:lnTo>
                    <a:pt x="0" y="1261903"/>
                  </a:lnTo>
                  <a:close/>
                </a:path>
              </a:pathLst>
            </a:custGeom>
            <a:solidFill>
              <a:srgbClr val="B88770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062997" cy="13000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2740228" y="4081196"/>
            <a:ext cx="4036065" cy="4791286"/>
            <a:chOff x="0" y="0"/>
            <a:chExt cx="1062997" cy="126190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062997" cy="1261903"/>
            </a:xfrm>
            <a:custGeom>
              <a:avLst/>
              <a:gdLst/>
              <a:ahLst/>
              <a:cxnLst/>
              <a:rect l="l" t="t" r="r" b="b"/>
              <a:pathLst>
                <a:path w="1062997" h="1261903">
                  <a:moveTo>
                    <a:pt x="0" y="0"/>
                  </a:moveTo>
                  <a:lnTo>
                    <a:pt x="1062997" y="0"/>
                  </a:lnTo>
                  <a:lnTo>
                    <a:pt x="1062997" y="1261903"/>
                  </a:lnTo>
                  <a:lnTo>
                    <a:pt x="0" y="1261903"/>
                  </a:lnTo>
                  <a:close/>
                </a:path>
              </a:pathLst>
            </a:custGeom>
            <a:solidFill>
              <a:srgbClr val="B88770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1062997" cy="13000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597719" y="3928796"/>
            <a:ext cx="4036065" cy="4791286"/>
            <a:chOff x="0" y="0"/>
            <a:chExt cx="1062997" cy="126190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062997" cy="1261903"/>
            </a:xfrm>
            <a:custGeom>
              <a:avLst/>
              <a:gdLst/>
              <a:ahLst/>
              <a:cxnLst/>
              <a:rect l="l" t="t" r="r" b="b"/>
              <a:pathLst>
                <a:path w="1062997" h="1261903">
                  <a:moveTo>
                    <a:pt x="0" y="0"/>
                  </a:moveTo>
                  <a:lnTo>
                    <a:pt x="1062997" y="0"/>
                  </a:lnTo>
                  <a:lnTo>
                    <a:pt x="1062997" y="1261903"/>
                  </a:lnTo>
                  <a:lnTo>
                    <a:pt x="0" y="1261903"/>
                  </a:lnTo>
                  <a:close/>
                </a:path>
              </a:pathLst>
            </a:custGeom>
            <a:solidFill>
              <a:srgbClr val="F5F2E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1062997" cy="13000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7125967" y="3928796"/>
            <a:ext cx="4036065" cy="4791286"/>
            <a:chOff x="0" y="0"/>
            <a:chExt cx="1062997" cy="1261903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062997" cy="1261903"/>
            </a:xfrm>
            <a:custGeom>
              <a:avLst/>
              <a:gdLst/>
              <a:ahLst/>
              <a:cxnLst/>
              <a:rect l="l" t="t" r="r" b="b"/>
              <a:pathLst>
                <a:path w="1062997" h="1261903">
                  <a:moveTo>
                    <a:pt x="0" y="0"/>
                  </a:moveTo>
                  <a:lnTo>
                    <a:pt x="1062997" y="0"/>
                  </a:lnTo>
                  <a:lnTo>
                    <a:pt x="1062997" y="1261903"/>
                  </a:lnTo>
                  <a:lnTo>
                    <a:pt x="0" y="1261903"/>
                  </a:lnTo>
                  <a:close/>
                </a:path>
              </a:pathLst>
            </a:custGeom>
            <a:solidFill>
              <a:srgbClr val="F5F2E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1062997" cy="13000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2550830" y="3928796"/>
            <a:ext cx="4036065" cy="4791286"/>
            <a:chOff x="0" y="0"/>
            <a:chExt cx="1062997" cy="1261903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062997" cy="1261903"/>
            </a:xfrm>
            <a:custGeom>
              <a:avLst/>
              <a:gdLst/>
              <a:ahLst/>
              <a:cxnLst/>
              <a:rect l="l" t="t" r="r" b="b"/>
              <a:pathLst>
                <a:path w="1062997" h="1261903">
                  <a:moveTo>
                    <a:pt x="0" y="0"/>
                  </a:moveTo>
                  <a:lnTo>
                    <a:pt x="1062997" y="0"/>
                  </a:lnTo>
                  <a:lnTo>
                    <a:pt x="1062997" y="1261903"/>
                  </a:lnTo>
                  <a:lnTo>
                    <a:pt x="0" y="1261903"/>
                  </a:lnTo>
                  <a:close/>
                </a:path>
              </a:pathLst>
            </a:custGeom>
            <a:solidFill>
              <a:srgbClr val="F5F2E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1062997" cy="13000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7383904" y="4519052"/>
            <a:ext cx="3465822" cy="26341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7000"/>
              </a:lnSpc>
              <a:spcBef>
                <a:spcPct val="0"/>
              </a:spcBef>
            </a:pPr>
            <a:r>
              <a:rPr lang="en-US" sz="4000" i="1" u="none" dirty="0">
                <a:solidFill>
                  <a:srgbClr val="000000"/>
                </a:solidFill>
                <a:latin typeface="Montserrat" pitchFamily="2" charset="77"/>
                <a:ea typeface="Baskerville Display PT"/>
                <a:cs typeface="Baskerville Display PT"/>
                <a:sym typeface="Baskerville Display PT"/>
              </a:rPr>
              <a:t>2.</a:t>
            </a:r>
          </a:p>
          <a:p>
            <a:pPr marL="0" lvl="0" indent="0" algn="ctr">
              <a:lnSpc>
                <a:spcPts val="7000"/>
              </a:lnSpc>
              <a:spcBef>
                <a:spcPct val="0"/>
              </a:spcBef>
            </a:pPr>
            <a:r>
              <a:rPr lang="en-US" sz="4000" i="1" u="none" dirty="0">
                <a:solidFill>
                  <a:srgbClr val="000000"/>
                </a:solidFill>
                <a:latin typeface="Montserrat" pitchFamily="2" charset="77"/>
                <a:ea typeface="Baskerville Display PT"/>
                <a:cs typeface="Baskerville Display PT"/>
                <a:sym typeface="Baskerville Display PT"/>
              </a:rPr>
              <a:t>Transactions DF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2161425" y="4519052"/>
            <a:ext cx="2908655" cy="26341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4400" i="1" dirty="0">
                <a:solidFill>
                  <a:srgbClr val="000000"/>
                </a:solidFill>
                <a:latin typeface="Montserrat" pitchFamily="2" charset="77"/>
                <a:ea typeface="Baskerville Display PT"/>
                <a:cs typeface="Baskerville Display PT"/>
                <a:sym typeface="Baskerville Display PT"/>
              </a:rPr>
              <a:t>1</a:t>
            </a:r>
            <a:r>
              <a:rPr lang="en-US" sz="4400" i="1" u="none" dirty="0">
                <a:solidFill>
                  <a:srgbClr val="000000"/>
                </a:solidFill>
                <a:latin typeface="Montserrat" pitchFamily="2" charset="77"/>
                <a:ea typeface="Baskerville Display PT"/>
                <a:cs typeface="Baskerville Display PT"/>
                <a:sym typeface="Baskerville Display PT"/>
              </a:rPr>
              <a:t>.</a:t>
            </a:r>
          </a:p>
          <a:p>
            <a:pPr marL="0" lvl="0" indent="0" algn="ctr">
              <a:lnSpc>
                <a:spcPts val="7000"/>
              </a:lnSpc>
              <a:spcBef>
                <a:spcPct val="0"/>
              </a:spcBef>
            </a:pPr>
            <a:r>
              <a:rPr lang="en-US" sz="4400" i="1" u="none" dirty="0">
                <a:solidFill>
                  <a:srgbClr val="000000"/>
                </a:solidFill>
                <a:latin typeface="Montserrat" pitchFamily="2" charset="77"/>
                <a:ea typeface="Baskerville Display PT"/>
                <a:cs typeface="Baskerville Display PT"/>
                <a:sym typeface="Baskerville Display PT"/>
              </a:rPr>
              <a:t>Articles DF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2161425" y="7368461"/>
            <a:ext cx="2908655" cy="984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spcBef>
                <a:spcPct val="0"/>
              </a:spcBef>
            </a:pPr>
            <a:r>
              <a:rPr lang="en-US" sz="3200" dirty="0"/>
              <a:t>Shape:</a:t>
            </a:r>
          </a:p>
          <a:p>
            <a:pPr marL="0" lvl="0" indent="0" algn="ctr">
              <a:spcBef>
                <a:spcPct val="0"/>
              </a:spcBef>
            </a:pPr>
            <a:r>
              <a:rPr lang="en-US" sz="3200" dirty="0"/>
              <a:t> (105542, 25)</a:t>
            </a:r>
            <a:endParaRPr lang="en-US" sz="2000" u="none" dirty="0">
              <a:solidFill>
                <a:srgbClr val="000000"/>
              </a:solidFill>
              <a:ea typeface="Montserrat"/>
              <a:cs typeface="Montserrat"/>
              <a:sym typeface="Montserrat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12743557" y="4519052"/>
            <a:ext cx="3650612" cy="26341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000"/>
              </a:lnSpc>
              <a:spcBef>
                <a:spcPct val="0"/>
              </a:spcBef>
            </a:pPr>
            <a:r>
              <a:rPr lang="en-US" sz="4400" i="1" u="none" dirty="0">
                <a:solidFill>
                  <a:srgbClr val="000000"/>
                </a:solidFill>
                <a:latin typeface="Montserrat" pitchFamily="2" charset="77"/>
                <a:ea typeface="Baskerville Display PT"/>
                <a:cs typeface="Baskerville Display PT"/>
                <a:sym typeface="Baskerville Display PT"/>
              </a:rPr>
              <a:t>3.</a:t>
            </a:r>
          </a:p>
          <a:p>
            <a:pPr marL="0" lvl="0" indent="0" algn="ctr">
              <a:lnSpc>
                <a:spcPts val="7000"/>
              </a:lnSpc>
              <a:spcBef>
                <a:spcPct val="0"/>
              </a:spcBef>
            </a:pPr>
            <a:r>
              <a:rPr lang="en-US" sz="4400" i="1" u="none" dirty="0">
                <a:solidFill>
                  <a:srgbClr val="000000"/>
                </a:solidFill>
                <a:latin typeface="Montserrat" pitchFamily="2" charset="77"/>
                <a:ea typeface="Baskerville Display PT"/>
                <a:cs typeface="Baskerville Display PT"/>
                <a:sym typeface="Baskerville Display PT"/>
              </a:rPr>
              <a:t>Customers</a:t>
            </a:r>
          </a:p>
          <a:p>
            <a:pPr marL="0" lvl="0" indent="0" algn="ctr">
              <a:lnSpc>
                <a:spcPts val="7000"/>
              </a:lnSpc>
              <a:spcBef>
                <a:spcPct val="0"/>
              </a:spcBef>
            </a:pPr>
            <a:r>
              <a:rPr lang="en-US" sz="4400" i="1" dirty="0">
                <a:solidFill>
                  <a:srgbClr val="000000"/>
                </a:solidFill>
                <a:latin typeface="Montserrat" pitchFamily="2" charset="77"/>
                <a:ea typeface="Baskerville Display PT"/>
                <a:cs typeface="Baskerville Display PT"/>
                <a:sym typeface="Baskerville Display PT"/>
              </a:rPr>
              <a:t>DF</a:t>
            </a:r>
            <a:endParaRPr lang="en-US" sz="4400" i="1" u="none" dirty="0">
              <a:solidFill>
                <a:srgbClr val="000000"/>
              </a:solidFill>
              <a:latin typeface="Montserrat" pitchFamily="2" charset="77"/>
              <a:ea typeface="Baskerville Display PT"/>
              <a:cs typeface="Baskerville Display PT"/>
              <a:sym typeface="Baskerville Display PT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1382669" y="637740"/>
            <a:ext cx="15764401" cy="13679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1793"/>
              </a:lnSpc>
              <a:spcBef>
                <a:spcPct val="0"/>
              </a:spcBef>
            </a:pPr>
            <a:r>
              <a:rPr lang="en-US" sz="6600" i="1" u="none" dirty="0">
                <a:solidFill>
                  <a:srgbClr val="000000"/>
                </a:solidFill>
                <a:latin typeface="Montserrat" pitchFamily="2" charset="77"/>
                <a:ea typeface="Libre Baskerville Italics"/>
                <a:cs typeface="Cavolini" panose="03000502040302020204" pitchFamily="66" charset="0"/>
                <a:sym typeface="Libre Baskerville Italics"/>
              </a:rPr>
              <a:t>Data Set Overview</a:t>
            </a:r>
          </a:p>
        </p:txBody>
      </p:sp>
      <p:sp>
        <p:nvSpPr>
          <p:cNvPr id="28" name="Freeform 28"/>
          <p:cNvSpPr/>
          <p:nvPr/>
        </p:nvSpPr>
        <p:spPr>
          <a:xfrm>
            <a:off x="-834523" y="-793942"/>
            <a:ext cx="2432242" cy="2432242"/>
          </a:xfrm>
          <a:custGeom>
            <a:avLst/>
            <a:gdLst/>
            <a:ahLst/>
            <a:cxnLst/>
            <a:rect l="l" t="t" r="r" b="b"/>
            <a:pathLst>
              <a:path w="2432242" h="2432242">
                <a:moveTo>
                  <a:pt x="0" y="0"/>
                </a:moveTo>
                <a:lnTo>
                  <a:pt x="2432242" y="0"/>
                </a:lnTo>
                <a:lnTo>
                  <a:pt x="2432242" y="2432242"/>
                </a:lnTo>
                <a:lnTo>
                  <a:pt x="0" y="243224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29" name="Picture 28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BC5C4523-8178-ABBD-C716-A494F19597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239754"/>
            <a:ext cx="815049" cy="560346"/>
          </a:xfrm>
          <a:prstGeom prst="rect">
            <a:avLst/>
          </a:prstGeom>
        </p:spPr>
      </p:pic>
      <p:sp>
        <p:nvSpPr>
          <p:cNvPr id="30" name="TextBox 24">
            <a:extLst>
              <a:ext uri="{FF2B5EF4-FFF2-40B4-BE49-F238E27FC236}">
                <a16:creationId xmlns:a16="http://schemas.microsoft.com/office/drawing/2014/main" id="{91BC9647-5F3F-6B98-912F-6797E1613B2A}"/>
              </a:ext>
            </a:extLst>
          </p:cNvPr>
          <p:cNvSpPr txBox="1"/>
          <p:nvPr/>
        </p:nvSpPr>
        <p:spPr>
          <a:xfrm>
            <a:off x="7703201" y="7444184"/>
            <a:ext cx="2908655" cy="984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spcBef>
                <a:spcPct val="0"/>
              </a:spcBef>
            </a:pPr>
            <a:r>
              <a:rPr lang="en-US" sz="3200" dirty="0"/>
              <a:t>Shape:</a:t>
            </a:r>
          </a:p>
          <a:p>
            <a:pPr marL="0" lvl="0" indent="0" algn="ctr">
              <a:spcBef>
                <a:spcPct val="0"/>
              </a:spcBef>
            </a:pPr>
            <a:r>
              <a:rPr lang="en-US" sz="3200" dirty="0"/>
              <a:t> (31788324, 5)</a:t>
            </a:r>
            <a:endParaRPr lang="en-US" sz="2000" u="none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" name="TextBox 24">
            <a:extLst>
              <a:ext uri="{FF2B5EF4-FFF2-40B4-BE49-F238E27FC236}">
                <a16:creationId xmlns:a16="http://schemas.microsoft.com/office/drawing/2014/main" id="{974D824E-B606-D4B6-176E-EF253049DC94}"/>
              </a:ext>
            </a:extLst>
          </p:cNvPr>
          <p:cNvSpPr txBox="1"/>
          <p:nvPr/>
        </p:nvSpPr>
        <p:spPr>
          <a:xfrm>
            <a:off x="13065520" y="7342479"/>
            <a:ext cx="2908655" cy="984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spcBef>
                <a:spcPct val="0"/>
              </a:spcBef>
            </a:pPr>
            <a:r>
              <a:rPr lang="en-US" sz="3200" dirty="0"/>
              <a:t>Shape:</a:t>
            </a:r>
          </a:p>
          <a:p>
            <a:pPr marL="0" lvl="0" indent="0" algn="ctr">
              <a:spcBef>
                <a:spcPct val="0"/>
              </a:spcBef>
            </a:pPr>
            <a:r>
              <a:rPr lang="en-US" sz="3200" dirty="0"/>
              <a:t> (1371980, 7)</a:t>
            </a:r>
            <a:endParaRPr lang="en-US" sz="2000" u="none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28" name="Picture 4" descr="How to source from Kaggle">
            <a:extLst>
              <a:ext uri="{FF2B5EF4-FFF2-40B4-BE49-F238E27FC236}">
                <a16:creationId xmlns:a16="http://schemas.microsoft.com/office/drawing/2014/main" id="{0EEDECEF-791C-35C4-FF49-0EB94ACCB1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94169" y="9402467"/>
            <a:ext cx="1684299" cy="884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F026BD-D79E-C0D4-E7B9-9FCC424003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69A7539D-37D4-4560-AA09-4E8B0F958F4B}"/>
              </a:ext>
            </a:extLst>
          </p:cNvPr>
          <p:cNvSpPr/>
          <p:nvPr/>
        </p:nvSpPr>
        <p:spPr>
          <a:xfrm>
            <a:off x="0" y="41910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78804" t="-31778" b="-345330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7933D64C-9B73-5880-D972-584AC9B36F1E}"/>
              </a:ext>
            </a:extLst>
          </p:cNvPr>
          <p:cNvGrpSpPr/>
          <p:nvPr/>
        </p:nvGrpSpPr>
        <p:grpSpPr>
          <a:xfrm>
            <a:off x="1750121" y="3776397"/>
            <a:ext cx="4107920" cy="2814904"/>
            <a:chOff x="0" y="0"/>
            <a:chExt cx="1062997" cy="1261903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36AAA625-A361-EE0B-3200-DCE3EE51C638}"/>
                </a:ext>
              </a:extLst>
            </p:cNvPr>
            <p:cNvSpPr/>
            <p:nvPr/>
          </p:nvSpPr>
          <p:spPr>
            <a:xfrm>
              <a:off x="0" y="0"/>
              <a:ext cx="1062997" cy="1261903"/>
            </a:xfrm>
            <a:custGeom>
              <a:avLst/>
              <a:gdLst/>
              <a:ahLst/>
              <a:cxnLst/>
              <a:rect l="l" t="t" r="r" b="b"/>
              <a:pathLst>
                <a:path w="1062997" h="1261903">
                  <a:moveTo>
                    <a:pt x="0" y="0"/>
                  </a:moveTo>
                  <a:lnTo>
                    <a:pt x="1062997" y="0"/>
                  </a:lnTo>
                  <a:lnTo>
                    <a:pt x="1062997" y="1261903"/>
                  </a:lnTo>
                  <a:lnTo>
                    <a:pt x="0" y="1261903"/>
                  </a:lnTo>
                  <a:close/>
                </a:path>
              </a:pathLst>
            </a:custGeom>
            <a:solidFill>
              <a:srgbClr val="B88770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F92B2250-1AFB-4139-4D24-4B736DAC400B}"/>
                </a:ext>
              </a:extLst>
            </p:cNvPr>
            <p:cNvSpPr txBox="1"/>
            <p:nvPr/>
          </p:nvSpPr>
          <p:spPr>
            <a:xfrm>
              <a:off x="0" y="-38100"/>
              <a:ext cx="1062997" cy="13000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12" name="Group 12">
            <a:extLst>
              <a:ext uri="{FF2B5EF4-FFF2-40B4-BE49-F238E27FC236}">
                <a16:creationId xmlns:a16="http://schemas.microsoft.com/office/drawing/2014/main" id="{B1FA2E47-F1AE-DDC1-A494-0EDB36D04C55}"/>
              </a:ext>
            </a:extLst>
          </p:cNvPr>
          <p:cNvGrpSpPr/>
          <p:nvPr/>
        </p:nvGrpSpPr>
        <p:grpSpPr>
          <a:xfrm>
            <a:off x="1597719" y="3623996"/>
            <a:ext cx="4085080" cy="2814904"/>
            <a:chOff x="0" y="0"/>
            <a:chExt cx="1062997" cy="1261903"/>
          </a:xfrm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D6EDC1C1-B2A5-A82A-897F-426404117E62}"/>
                </a:ext>
              </a:extLst>
            </p:cNvPr>
            <p:cNvSpPr/>
            <p:nvPr/>
          </p:nvSpPr>
          <p:spPr>
            <a:xfrm>
              <a:off x="0" y="0"/>
              <a:ext cx="1062997" cy="1261903"/>
            </a:xfrm>
            <a:custGeom>
              <a:avLst/>
              <a:gdLst/>
              <a:ahLst/>
              <a:cxnLst/>
              <a:rect l="l" t="t" r="r" b="b"/>
              <a:pathLst>
                <a:path w="1062997" h="1261903">
                  <a:moveTo>
                    <a:pt x="0" y="0"/>
                  </a:moveTo>
                  <a:lnTo>
                    <a:pt x="1062997" y="0"/>
                  </a:lnTo>
                  <a:lnTo>
                    <a:pt x="1062997" y="1261903"/>
                  </a:lnTo>
                  <a:lnTo>
                    <a:pt x="0" y="1261903"/>
                  </a:lnTo>
                  <a:close/>
                </a:path>
              </a:pathLst>
            </a:custGeom>
            <a:solidFill>
              <a:srgbClr val="F5F2E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3B650E18-4336-9EA8-4B5F-E1933616852E}"/>
                </a:ext>
              </a:extLst>
            </p:cNvPr>
            <p:cNvSpPr txBox="1"/>
            <p:nvPr/>
          </p:nvSpPr>
          <p:spPr>
            <a:xfrm>
              <a:off x="0" y="-38100"/>
              <a:ext cx="1062997" cy="13000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3" name="TextBox 23">
            <a:extLst>
              <a:ext uri="{FF2B5EF4-FFF2-40B4-BE49-F238E27FC236}">
                <a16:creationId xmlns:a16="http://schemas.microsoft.com/office/drawing/2014/main" id="{FEDB26BE-E5EF-9ADC-65EC-AD19436117A0}"/>
              </a:ext>
            </a:extLst>
          </p:cNvPr>
          <p:cNvSpPr txBox="1"/>
          <p:nvPr/>
        </p:nvSpPr>
        <p:spPr>
          <a:xfrm>
            <a:off x="1995810" y="4555157"/>
            <a:ext cx="3288898" cy="10455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ct val="150000"/>
              </a:lnSpc>
              <a:spcBef>
                <a:spcPct val="0"/>
              </a:spcBef>
            </a:pPr>
            <a:r>
              <a:rPr lang="en-US" sz="2400" dirty="0">
                <a:latin typeface="Montserrat" pitchFamily="2" charset="77"/>
              </a:rPr>
              <a:t>Removed missing descriptions.</a:t>
            </a:r>
            <a:endParaRPr lang="en-US" sz="2400" u="none" dirty="0">
              <a:solidFill>
                <a:srgbClr val="000000"/>
              </a:solidFill>
              <a:latin typeface="Montserrat" pitchFamily="2" charset="77"/>
              <a:ea typeface="Baskerville Display PT"/>
              <a:cs typeface="Baskerville Display PT"/>
              <a:sym typeface="Baskerville Display PT"/>
            </a:endParaRPr>
          </a:p>
        </p:txBody>
      </p:sp>
      <p:sp>
        <p:nvSpPr>
          <p:cNvPr id="27" name="TextBox 27">
            <a:extLst>
              <a:ext uri="{FF2B5EF4-FFF2-40B4-BE49-F238E27FC236}">
                <a16:creationId xmlns:a16="http://schemas.microsoft.com/office/drawing/2014/main" id="{E9AFADB3-8730-FD81-E598-06F480C4B456}"/>
              </a:ext>
            </a:extLst>
          </p:cNvPr>
          <p:cNvSpPr txBox="1"/>
          <p:nvPr/>
        </p:nvSpPr>
        <p:spPr>
          <a:xfrm>
            <a:off x="1261800" y="1337130"/>
            <a:ext cx="15764401" cy="13883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1793"/>
              </a:lnSpc>
              <a:spcBef>
                <a:spcPct val="0"/>
              </a:spcBef>
            </a:pPr>
            <a:r>
              <a:rPr lang="en-US" sz="8000" i="1" u="none" dirty="0">
                <a:solidFill>
                  <a:srgbClr val="000000"/>
                </a:solidFill>
                <a:latin typeface="Montserrat" pitchFamily="2" charset="77"/>
                <a:ea typeface="Libre Baskerville Italics"/>
                <a:cs typeface="Libre Baskerville Italics"/>
                <a:sym typeface="Libre Baskerville Italics"/>
              </a:rPr>
              <a:t>Data Cleaning</a:t>
            </a:r>
          </a:p>
        </p:txBody>
      </p:sp>
      <p:sp>
        <p:nvSpPr>
          <p:cNvPr id="28" name="Freeform 28">
            <a:extLst>
              <a:ext uri="{FF2B5EF4-FFF2-40B4-BE49-F238E27FC236}">
                <a16:creationId xmlns:a16="http://schemas.microsoft.com/office/drawing/2014/main" id="{D9C2F6D0-F127-8225-E095-A75E2F5FCE71}"/>
              </a:ext>
            </a:extLst>
          </p:cNvPr>
          <p:cNvSpPr/>
          <p:nvPr/>
        </p:nvSpPr>
        <p:spPr>
          <a:xfrm>
            <a:off x="-834523" y="8815332"/>
            <a:ext cx="2432242" cy="2432242"/>
          </a:xfrm>
          <a:custGeom>
            <a:avLst/>
            <a:gdLst/>
            <a:ahLst/>
            <a:cxnLst/>
            <a:rect l="l" t="t" r="r" b="b"/>
            <a:pathLst>
              <a:path w="2432242" h="2432242">
                <a:moveTo>
                  <a:pt x="0" y="0"/>
                </a:moveTo>
                <a:lnTo>
                  <a:pt x="2432242" y="0"/>
                </a:lnTo>
                <a:lnTo>
                  <a:pt x="2432242" y="2432242"/>
                </a:lnTo>
                <a:lnTo>
                  <a:pt x="0" y="243224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29" name="Picture 28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34309503-CD31-355F-2D72-FE221AF5938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9410700"/>
            <a:ext cx="815049" cy="560346"/>
          </a:xfrm>
          <a:prstGeom prst="rect">
            <a:avLst/>
          </a:prstGeom>
        </p:spPr>
      </p:pic>
      <p:grpSp>
        <p:nvGrpSpPr>
          <p:cNvPr id="30" name="Group 3">
            <a:extLst>
              <a:ext uri="{FF2B5EF4-FFF2-40B4-BE49-F238E27FC236}">
                <a16:creationId xmlns:a16="http://schemas.microsoft.com/office/drawing/2014/main" id="{7A98DBB4-17CD-031F-3CDD-F02040B6E857}"/>
              </a:ext>
            </a:extLst>
          </p:cNvPr>
          <p:cNvGrpSpPr/>
          <p:nvPr/>
        </p:nvGrpSpPr>
        <p:grpSpPr>
          <a:xfrm>
            <a:off x="7169680" y="3771901"/>
            <a:ext cx="4107920" cy="2814904"/>
            <a:chOff x="0" y="0"/>
            <a:chExt cx="1062997" cy="1261903"/>
          </a:xfrm>
        </p:grpSpPr>
        <p:sp>
          <p:nvSpPr>
            <p:cNvPr id="31" name="Freeform 4">
              <a:extLst>
                <a:ext uri="{FF2B5EF4-FFF2-40B4-BE49-F238E27FC236}">
                  <a16:creationId xmlns:a16="http://schemas.microsoft.com/office/drawing/2014/main" id="{F3CAEFD1-7042-FFE0-FAB5-CC685F1E4178}"/>
                </a:ext>
              </a:extLst>
            </p:cNvPr>
            <p:cNvSpPr/>
            <p:nvPr/>
          </p:nvSpPr>
          <p:spPr>
            <a:xfrm>
              <a:off x="0" y="0"/>
              <a:ext cx="1062997" cy="1261903"/>
            </a:xfrm>
            <a:custGeom>
              <a:avLst/>
              <a:gdLst/>
              <a:ahLst/>
              <a:cxnLst/>
              <a:rect l="l" t="t" r="r" b="b"/>
              <a:pathLst>
                <a:path w="1062997" h="1261903">
                  <a:moveTo>
                    <a:pt x="0" y="0"/>
                  </a:moveTo>
                  <a:lnTo>
                    <a:pt x="1062997" y="0"/>
                  </a:lnTo>
                  <a:lnTo>
                    <a:pt x="1062997" y="1261903"/>
                  </a:lnTo>
                  <a:lnTo>
                    <a:pt x="0" y="1261903"/>
                  </a:lnTo>
                  <a:close/>
                </a:path>
              </a:pathLst>
            </a:custGeom>
            <a:solidFill>
              <a:srgbClr val="B88770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TextBox 5">
              <a:extLst>
                <a:ext uri="{FF2B5EF4-FFF2-40B4-BE49-F238E27FC236}">
                  <a16:creationId xmlns:a16="http://schemas.microsoft.com/office/drawing/2014/main" id="{331FC6C6-16BF-0F20-BBC6-FAF9BB351420}"/>
                </a:ext>
              </a:extLst>
            </p:cNvPr>
            <p:cNvSpPr txBox="1"/>
            <p:nvPr/>
          </p:nvSpPr>
          <p:spPr>
            <a:xfrm>
              <a:off x="0" y="-38100"/>
              <a:ext cx="1062997" cy="13000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33" name="Group 12">
            <a:extLst>
              <a:ext uri="{FF2B5EF4-FFF2-40B4-BE49-F238E27FC236}">
                <a16:creationId xmlns:a16="http://schemas.microsoft.com/office/drawing/2014/main" id="{2E3B6BEC-D344-6F8E-7893-5FE7C34D2366}"/>
              </a:ext>
            </a:extLst>
          </p:cNvPr>
          <p:cNvGrpSpPr/>
          <p:nvPr/>
        </p:nvGrpSpPr>
        <p:grpSpPr>
          <a:xfrm>
            <a:off x="7017278" y="3619500"/>
            <a:ext cx="4085080" cy="2814904"/>
            <a:chOff x="0" y="0"/>
            <a:chExt cx="1062997" cy="1261903"/>
          </a:xfrm>
        </p:grpSpPr>
        <p:sp>
          <p:nvSpPr>
            <p:cNvPr id="34" name="Freeform 13">
              <a:extLst>
                <a:ext uri="{FF2B5EF4-FFF2-40B4-BE49-F238E27FC236}">
                  <a16:creationId xmlns:a16="http://schemas.microsoft.com/office/drawing/2014/main" id="{6C0B55FD-C955-D97A-0E40-B40A6EBADB60}"/>
                </a:ext>
              </a:extLst>
            </p:cNvPr>
            <p:cNvSpPr/>
            <p:nvPr/>
          </p:nvSpPr>
          <p:spPr>
            <a:xfrm>
              <a:off x="0" y="0"/>
              <a:ext cx="1062997" cy="1261903"/>
            </a:xfrm>
            <a:custGeom>
              <a:avLst/>
              <a:gdLst/>
              <a:ahLst/>
              <a:cxnLst/>
              <a:rect l="l" t="t" r="r" b="b"/>
              <a:pathLst>
                <a:path w="1062997" h="1261903">
                  <a:moveTo>
                    <a:pt x="0" y="0"/>
                  </a:moveTo>
                  <a:lnTo>
                    <a:pt x="1062997" y="0"/>
                  </a:lnTo>
                  <a:lnTo>
                    <a:pt x="1062997" y="1261903"/>
                  </a:lnTo>
                  <a:lnTo>
                    <a:pt x="0" y="1261903"/>
                  </a:lnTo>
                  <a:close/>
                </a:path>
              </a:pathLst>
            </a:custGeom>
            <a:solidFill>
              <a:srgbClr val="F5F2E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TextBox 14">
              <a:extLst>
                <a:ext uri="{FF2B5EF4-FFF2-40B4-BE49-F238E27FC236}">
                  <a16:creationId xmlns:a16="http://schemas.microsoft.com/office/drawing/2014/main" id="{D06489BC-FBEA-60FF-86D7-78B96AC24971}"/>
                </a:ext>
              </a:extLst>
            </p:cNvPr>
            <p:cNvSpPr txBox="1"/>
            <p:nvPr/>
          </p:nvSpPr>
          <p:spPr>
            <a:xfrm>
              <a:off x="0" y="-38100"/>
              <a:ext cx="1062997" cy="13000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36" name="TextBox 23">
            <a:extLst>
              <a:ext uri="{FF2B5EF4-FFF2-40B4-BE49-F238E27FC236}">
                <a16:creationId xmlns:a16="http://schemas.microsoft.com/office/drawing/2014/main" id="{0CAD8A8F-36DC-50F8-E459-39C96BA2CC5D}"/>
              </a:ext>
            </a:extLst>
          </p:cNvPr>
          <p:cNvSpPr txBox="1"/>
          <p:nvPr/>
        </p:nvSpPr>
        <p:spPr>
          <a:xfrm>
            <a:off x="7415369" y="4474917"/>
            <a:ext cx="3288898" cy="10495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  <a:spcBef>
                <a:spcPct val="0"/>
              </a:spcBef>
            </a:pPr>
            <a:r>
              <a:rPr lang="en-US" sz="2400" dirty="0">
                <a:latin typeface="Montserrat" pitchFamily="2" charset="77"/>
              </a:rPr>
              <a:t>Converted all text to lowercase</a:t>
            </a:r>
            <a:endParaRPr lang="en-US" sz="2400" u="none" dirty="0">
              <a:solidFill>
                <a:srgbClr val="000000"/>
              </a:solidFill>
              <a:latin typeface="Montserrat" pitchFamily="2" charset="77"/>
              <a:ea typeface="Baskerville Display PT"/>
              <a:cs typeface="Baskerville Display PT"/>
              <a:sym typeface="Baskerville Display PT"/>
            </a:endParaRPr>
          </a:p>
        </p:txBody>
      </p:sp>
      <p:grpSp>
        <p:nvGrpSpPr>
          <p:cNvPr id="37" name="Group 3">
            <a:extLst>
              <a:ext uri="{FF2B5EF4-FFF2-40B4-BE49-F238E27FC236}">
                <a16:creationId xmlns:a16="http://schemas.microsoft.com/office/drawing/2014/main" id="{D07C895A-1EB0-313A-3CCA-7DA40F8ECB52}"/>
              </a:ext>
            </a:extLst>
          </p:cNvPr>
          <p:cNvGrpSpPr/>
          <p:nvPr/>
        </p:nvGrpSpPr>
        <p:grpSpPr>
          <a:xfrm>
            <a:off x="12732280" y="3771901"/>
            <a:ext cx="4107920" cy="2814904"/>
            <a:chOff x="0" y="0"/>
            <a:chExt cx="1062997" cy="1261903"/>
          </a:xfrm>
        </p:grpSpPr>
        <p:sp>
          <p:nvSpPr>
            <p:cNvPr id="38" name="Freeform 4">
              <a:extLst>
                <a:ext uri="{FF2B5EF4-FFF2-40B4-BE49-F238E27FC236}">
                  <a16:creationId xmlns:a16="http://schemas.microsoft.com/office/drawing/2014/main" id="{C0D716E9-0226-AFAB-C739-C76CC7403106}"/>
                </a:ext>
              </a:extLst>
            </p:cNvPr>
            <p:cNvSpPr/>
            <p:nvPr/>
          </p:nvSpPr>
          <p:spPr>
            <a:xfrm>
              <a:off x="0" y="0"/>
              <a:ext cx="1062997" cy="1261903"/>
            </a:xfrm>
            <a:custGeom>
              <a:avLst/>
              <a:gdLst/>
              <a:ahLst/>
              <a:cxnLst/>
              <a:rect l="l" t="t" r="r" b="b"/>
              <a:pathLst>
                <a:path w="1062997" h="1261903">
                  <a:moveTo>
                    <a:pt x="0" y="0"/>
                  </a:moveTo>
                  <a:lnTo>
                    <a:pt x="1062997" y="0"/>
                  </a:lnTo>
                  <a:lnTo>
                    <a:pt x="1062997" y="1261903"/>
                  </a:lnTo>
                  <a:lnTo>
                    <a:pt x="0" y="1261903"/>
                  </a:lnTo>
                  <a:close/>
                </a:path>
              </a:pathLst>
            </a:custGeom>
            <a:solidFill>
              <a:srgbClr val="B88770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TextBox 5">
              <a:extLst>
                <a:ext uri="{FF2B5EF4-FFF2-40B4-BE49-F238E27FC236}">
                  <a16:creationId xmlns:a16="http://schemas.microsoft.com/office/drawing/2014/main" id="{ABE32A25-C018-3641-08F3-10CED5A57694}"/>
                </a:ext>
              </a:extLst>
            </p:cNvPr>
            <p:cNvSpPr txBox="1"/>
            <p:nvPr/>
          </p:nvSpPr>
          <p:spPr>
            <a:xfrm>
              <a:off x="0" y="-38100"/>
              <a:ext cx="1062997" cy="13000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40" name="Group 12">
            <a:extLst>
              <a:ext uri="{FF2B5EF4-FFF2-40B4-BE49-F238E27FC236}">
                <a16:creationId xmlns:a16="http://schemas.microsoft.com/office/drawing/2014/main" id="{4013E318-7666-62E2-3286-88D6609995BA}"/>
              </a:ext>
            </a:extLst>
          </p:cNvPr>
          <p:cNvGrpSpPr/>
          <p:nvPr/>
        </p:nvGrpSpPr>
        <p:grpSpPr>
          <a:xfrm>
            <a:off x="12579878" y="3619500"/>
            <a:ext cx="4085080" cy="2814904"/>
            <a:chOff x="0" y="0"/>
            <a:chExt cx="1062997" cy="1261903"/>
          </a:xfrm>
        </p:grpSpPr>
        <p:sp>
          <p:nvSpPr>
            <p:cNvPr id="41" name="Freeform 13">
              <a:extLst>
                <a:ext uri="{FF2B5EF4-FFF2-40B4-BE49-F238E27FC236}">
                  <a16:creationId xmlns:a16="http://schemas.microsoft.com/office/drawing/2014/main" id="{E25E33DB-17F2-5234-0EC7-694929745339}"/>
                </a:ext>
              </a:extLst>
            </p:cNvPr>
            <p:cNvSpPr/>
            <p:nvPr/>
          </p:nvSpPr>
          <p:spPr>
            <a:xfrm>
              <a:off x="0" y="0"/>
              <a:ext cx="1062997" cy="1261903"/>
            </a:xfrm>
            <a:custGeom>
              <a:avLst/>
              <a:gdLst/>
              <a:ahLst/>
              <a:cxnLst/>
              <a:rect l="l" t="t" r="r" b="b"/>
              <a:pathLst>
                <a:path w="1062997" h="1261903">
                  <a:moveTo>
                    <a:pt x="0" y="0"/>
                  </a:moveTo>
                  <a:lnTo>
                    <a:pt x="1062997" y="0"/>
                  </a:lnTo>
                  <a:lnTo>
                    <a:pt x="1062997" y="1261903"/>
                  </a:lnTo>
                  <a:lnTo>
                    <a:pt x="0" y="1261903"/>
                  </a:lnTo>
                  <a:close/>
                </a:path>
              </a:pathLst>
            </a:custGeom>
            <a:solidFill>
              <a:srgbClr val="F5F2E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TextBox 14">
              <a:extLst>
                <a:ext uri="{FF2B5EF4-FFF2-40B4-BE49-F238E27FC236}">
                  <a16:creationId xmlns:a16="http://schemas.microsoft.com/office/drawing/2014/main" id="{BB0FEBAB-D29E-6BA7-E742-0EE86F5FF623}"/>
                </a:ext>
              </a:extLst>
            </p:cNvPr>
            <p:cNvSpPr txBox="1"/>
            <p:nvPr/>
          </p:nvSpPr>
          <p:spPr>
            <a:xfrm>
              <a:off x="0" y="-38100"/>
              <a:ext cx="1062997" cy="13000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43" name="TextBox 23">
            <a:extLst>
              <a:ext uri="{FF2B5EF4-FFF2-40B4-BE49-F238E27FC236}">
                <a16:creationId xmlns:a16="http://schemas.microsoft.com/office/drawing/2014/main" id="{F110709F-5208-F8AE-6223-FB5CF773CBA4}"/>
              </a:ext>
            </a:extLst>
          </p:cNvPr>
          <p:cNvSpPr txBox="1"/>
          <p:nvPr/>
        </p:nvSpPr>
        <p:spPr>
          <a:xfrm>
            <a:off x="12977968" y="4199422"/>
            <a:ext cx="3314221" cy="15995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  <a:spcBef>
                <a:spcPct val="0"/>
              </a:spcBef>
            </a:pPr>
            <a:r>
              <a:rPr lang="en-US" sz="2400" dirty="0">
                <a:solidFill>
                  <a:srgbClr val="000000"/>
                </a:solidFill>
                <a:latin typeface="Montserrat" pitchFamily="2" charset="77"/>
                <a:ea typeface="Baskerville Display PT"/>
                <a:cs typeface="Baskerville Display PT"/>
                <a:sym typeface="Baskerville Display PT"/>
              </a:rPr>
              <a:t>Removed punctuation, numbers</a:t>
            </a:r>
            <a:endParaRPr lang="en-US" sz="2400" u="none" dirty="0">
              <a:solidFill>
                <a:srgbClr val="000000"/>
              </a:solidFill>
              <a:latin typeface="Montserrat" pitchFamily="2" charset="77"/>
              <a:ea typeface="Baskerville Display PT"/>
              <a:cs typeface="Baskerville Display PT"/>
              <a:sym typeface="Baskerville Display PT"/>
            </a:endParaRPr>
          </a:p>
        </p:txBody>
      </p:sp>
      <p:grpSp>
        <p:nvGrpSpPr>
          <p:cNvPr id="44" name="Group 3">
            <a:extLst>
              <a:ext uri="{FF2B5EF4-FFF2-40B4-BE49-F238E27FC236}">
                <a16:creationId xmlns:a16="http://schemas.microsoft.com/office/drawing/2014/main" id="{ADEE5404-6D15-F620-907C-3B67514AD8F6}"/>
              </a:ext>
            </a:extLst>
          </p:cNvPr>
          <p:cNvGrpSpPr/>
          <p:nvPr/>
        </p:nvGrpSpPr>
        <p:grpSpPr>
          <a:xfrm>
            <a:off x="3807521" y="7205397"/>
            <a:ext cx="4107920" cy="2814904"/>
            <a:chOff x="0" y="0"/>
            <a:chExt cx="1062997" cy="1261903"/>
          </a:xfrm>
        </p:grpSpPr>
        <p:sp>
          <p:nvSpPr>
            <p:cNvPr id="45" name="Freeform 4">
              <a:extLst>
                <a:ext uri="{FF2B5EF4-FFF2-40B4-BE49-F238E27FC236}">
                  <a16:creationId xmlns:a16="http://schemas.microsoft.com/office/drawing/2014/main" id="{DB1FAD04-8202-F78F-D9C3-FC121272CD09}"/>
                </a:ext>
              </a:extLst>
            </p:cNvPr>
            <p:cNvSpPr/>
            <p:nvPr/>
          </p:nvSpPr>
          <p:spPr>
            <a:xfrm>
              <a:off x="0" y="0"/>
              <a:ext cx="1062997" cy="1261903"/>
            </a:xfrm>
            <a:custGeom>
              <a:avLst/>
              <a:gdLst/>
              <a:ahLst/>
              <a:cxnLst/>
              <a:rect l="l" t="t" r="r" b="b"/>
              <a:pathLst>
                <a:path w="1062997" h="1261903">
                  <a:moveTo>
                    <a:pt x="0" y="0"/>
                  </a:moveTo>
                  <a:lnTo>
                    <a:pt x="1062997" y="0"/>
                  </a:lnTo>
                  <a:lnTo>
                    <a:pt x="1062997" y="1261903"/>
                  </a:lnTo>
                  <a:lnTo>
                    <a:pt x="0" y="1261903"/>
                  </a:lnTo>
                  <a:close/>
                </a:path>
              </a:pathLst>
            </a:custGeom>
            <a:solidFill>
              <a:srgbClr val="B88770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TextBox 5">
              <a:extLst>
                <a:ext uri="{FF2B5EF4-FFF2-40B4-BE49-F238E27FC236}">
                  <a16:creationId xmlns:a16="http://schemas.microsoft.com/office/drawing/2014/main" id="{4DE648A0-86D5-9CCA-5634-FF81D446EC46}"/>
                </a:ext>
              </a:extLst>
            </p:cNvPr>
            <p:cNvSpPr txBox="1"/>
            <p:nvPr/>
          </p:nvSpPr>
          <p:spPr>
            <a:xfrm>
              <a:off x="0" y="-38100"/>
              <a:ext cx="1062997" cy="13000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47" name="Group 12">
            <a:extLst>
              <a:ext uri="{FF2B5EF4-FFF2-40B4-BE49-F238E27FC236}">
                <a16:creationId xmlns:a16="http://schemas.microsoft.com/office/drawing/2014/main" id="{9E0C7179-C69F-21EF-7C76-1020DB959F38}"/>
              </a:ext>
            </a:extLst>
          </p:cNvPr>
          <p:cNvGrpSpPr/>
          <p:nvPr/>
        </p:nvGrpSpPr>
        <p:grpSpPr>
          <a:xfrm>
            <a:off x="3655119" y="7052996"/>
            <a:ext cx="4085080" cy="2814904"/>
            <a:chOff x="0" y="0"/>
            <a:chExt cx="1062997" cy="1261903"/>
          </a:xfrm>
        </p:grpSpPr>
        <p:sp>
          <p:nvSpPr>
            <p:cNvPr id="48" name="Freeform 13">
              <a:extLst>
                <a:ext uri="{FF2B5EF4-FFF2-40B4-BE49-F238E27FC236}">
                  <a16:creationId xmlns:a16="http://schemas.microsoft.com/office/drawing/2014/main" id="{912DEC83-721F-71C9-AAFB-CD59CEA44806}"/>
                </a:ext>
              </a:extLst>
            </p:cNvPr>
            <p:cNvSpPr/>
            <p:nvPr/>
          </p:nvSpPr>
          <p:spPr>
            <a:xfrm>
              <a:off x="0" y="0"/>
              <a:ext cx="1062997" cy="1261903"/>
            </a:xfrm>
            <a:custGeom>
              <a:avLst/>
              <a:gdLst/>
              <a:ahLst/>
              <a:cxnLst/>
              <a:rect l="l" t="t" r="r" b="b"/>
              <a:pathLst>
                <a:path w="1062997" h="1261903">
                  <a:moveTo>
                    <a:pt x="0" y="0"/>
                  </a:moveTo>
                  <a:lnTo>
                    <a:pt x="1062997" y="0"/>
                  </a:lnTo>
                  <a:lnTo>
                    <a:pt x="1062997" y="1261903"/>
                  </a:lnTo>
                  <a:lnTo>
                    <a:pt x="0" y="1261903"/>
                  </a:lnTo>
                  <a:close/>
                </a:path>
              </a:pathLst>
            </a:custGeom>
            <a:solidFill>
              <a:srgbClr val="F5F2E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TextBox 14">
              <a:extLst>
                <a:ext uri="{FF2B5EF4-FFF2-40B4-BE49-F238E27FC236}">
                  <a16:creationId xmlns:a16="http://schemas.microsoft.com/office/drawing/2014/main" id="{0CA5CF2C-3B2E-8EBD-9505-8ED39244C925}"/>
                </a:ext>
              </a:extLst>
            </p:cNvPr>
            <p:cNvSpPr txBox="1"/>
            <p:nvPr/>
          </p:nvSpPr>
          <p:spPr>
            <a:xfrm>
              <a:off x="0" y="-38100"/>
              <a:ext cx="1062997" cy="13000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0" name="TextBox 23">
            <a:extLst>
              <a:ext uri="{FF2B5EF4-FFF2-40B4-BE49-F238E27FC236}">
                <a16:creationId xmlns:a16="http://schemas.microsoft.com/office/drawing/2014/main" id="{FAAED0CA-741F-4C59-B445-9D8D992418F2}"/>
              </a:ext>
            </a:extLst>
          </p:cNvPr>
          <p:cNvSpPr txBox="1"/>
          <p:nvPr/>
        </p:nvSpPr>
        <p:spPr>
          <a:xfrm>
            <a:off x="4053210" y="7632918"/>
            <a:ext cx="3288898" cy="15995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  <a:spcBef>
                <a:spcPct val="0"/>
              </a:spcBef>
            </a:pPr>
            <a:r>
              <a:rPr lang="en-US" sz="2400" dirty="0">
                <a:solidFill>
                  <a:srgbClr val="000000"/>
                </a:solidFill>
                <a:latin typeface="Montserrat" pitchFamily="2" charset="77"/>
                <a:ea typeface="Baskerville Display PT"/>
                <a:cs typeface="Baskerville Display PT"/>
                <a:sym typeface="Baskerville Display PT"/>
              </a:rPr>
              <a:t>Removed common filler words like “the” or “and”</a:t>
            </a:r>
            <a:endParaRPr lang="en-US" sz="2400" u="none" dirty="0">
              <a:solidFill>
                <a:srgbClr val="000000"/>
              </a:solidFill>
              <a:latin typeface="Montserrat" pitchFamily="2" charset="77"/>
              <a:ea typeface="Baskerville Display PT"/>
              <a:cs typeface="Baskerville Display PT"/>
              <a:sym typeface="Baskerville Display PT"/>
            </a:endParaRPr>
          </a:p>
        </p:txBody>
      </p:sp>
      <p:grpSp>
        <p:nvGrpSpPr>
          <p:cNvPr id="51" name="Group 3">
            <a:extLst>
              <a:ext uri="{FF2B5EF4-FFF2-40B4-BE49-F238E27FC236}">
                <a16:creationId xmlns:a16="http://schemas.microsoft.com/office/drawing/2014/main" id="{49ACCCA3-1C5E-68C9-4379-8EA7EA97F01A}"/>
              </a:ext>
            </a:extLst>
          </p:cNvPr>
          <p:cNvGrpSpPr/>
          <p:nvPr/>
        </p:nvGrpSpPr>
        <p:grpSpPr>
          <a:xfrm>
            <a:off x="9227080" y="7200901"/>
            <a:ext cx="4107920" cy="2814904"/>
            <a:chOff x="0" y="0"/>
            <a:chExt cx="1062997" cy="1261903"/>
          </a:xfrm>
        </p:grpSpPr>
        <p:sp>
          <p:nvSpPr>
            <p:cNvPr id="52" name="Freeform 4">
              <a:extLst>
                <a:ext uri="{FF2B5EF4-FFF2-40B4-BE49-F238E27FC236}">
                  <a16:creationId xmlns:a16="http://schemas.microsoft.com/office/drawing/2014/main" id="{ACAB1249-836A-3769-B626-9BA7702D5BD2}"/>
                </a:ext>
              </a:extLst>
            </p:cNvPr>
            <p:cNvSpPr/>
            <p:nvPr/>
          </p:nvSpPr>
          <p:spPr>
            <a:xfrm>
              <a:off x="0" y="0"/>
              <a:ext cx="1062997" cy="1261903"/>
            </a:xfrm>
            <a:custGeom>
              <a:avLst/>
              <a:gdLst/>
              <a:ahLst/>
              <a:cxnLst/>
              <a:rect l="l" t="t" r="r" b="b"/>
              <a:pathLst>
                <a:path w="1062997" h="1261903">
                  <a:moveTo>
                    <a:pt x="0" y="0"/>
                  </a:moveTo>
                  <a:lnTo>
                    <a:pt x="1062997" y="0"/>
                  </a:lnTo>
                  <a:lnTo>
                    <a:pt x="1062997" y="1261903"/>
                  </a:lnTo>
                  <a:lnTo>
                    <a:pt x="0" y="1261903"/>
                  </a:lnTo>
                  <a:close/>
                </a:path>
              </a:pathLst>
            </a:custGeom>
            <a:solidFill>
              <a:srgbClr val="B88770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" name="TextBox 5">
              <a:extLst>
                <a:ext uri="{FF2B5EF4-FFF2-40B4-BE49-F238E27FC236}">
                  <a16:creationId xmlns:a16="http://schemas.microsoft.com/office/drawing/2014/main" id="{6E10BA17-DBC3-3EC2-F58B-E64D4E4D0FB4}"/>
                </a:ext>
              </a:extLst>
            </p:cNvPr>
            <p:cNvSpPr txBox="1"/>
            <p:nvPr/>
          </p:nvSpPr>
          <p:spPr>
            <a:xfrm>
              <a:off x="0" y="-38100"/>
              <a:ext cx="1062997" cy="13000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54" name="Group 12">
            <a:extLst>
              <a:ext uri="{FF2B5EF4-FFF2-40B4-BE49-F238E27FC236}">
                <a16:creationId xmlns:a16="http://schemas.microsoft.com/office/drawing/2014/main" id="{FADE3D86-AD56-C8E6-1EBC-E42B7F7252A5}"/>
              </a:ext>
            </a:extLst>
          </p:cNvPr>
          <p:cNvGrpSpPr/>
          <p:nvPr/>
        </p:nvGrpSpPr>
        <p:grpSpPr>
          <a:xfrm>
            <a:off x="9074678" y="7048500"/>
            <a:ext cx="4085080" cy="2814904"/>
            <a:chOff x="0" y="0"/>
            <a:chExt cx="1062997" cy="1261903"/>
          </a:xfrm>
        </p:grpSpPr>
        <p:sp>
          <p:nvSpPr>
            <p:cNvPr id="55" name="Freeform 13">
              <a:extLst>
                <a:ext uri="{FF2B5EF4-FFF2-40B4-BE49-F238E27FC236}">
                  <a16:creationId xmlns:a16="http://schemas.microsoft.com/office/drawing/2014/main" id="{2710B818-339B-A01B-4733-5E5B89B2043C}"/>
                </a:ext>
              </a:extLst>
            </p:cNvPr>
            <p:cNvSpPr/>
            <p:nvPr/>
          </p:nvSpPr>
          <p:spPr>
            <a:xfrm>
              <a:off x="0" y="0"/>
              <a:ext cx="1062997" cy="1261903"/>
            </a:xfrm>
            <a:custGeom>
              <a:avLst/>
              <a:gdLst/>
              <a:ahLst/>
              <a:cxnLst/>
              <a:rect l="l" t="t" r="r" b="b"/>
              <a:pathLst>
                <a:path w="1062997" h="1261903">
                  <a:moveTo>
                    <a:pt x="0" y="0"/>
                  </a:moveTo>
                  <a:lnTo>
                    <a:pt x="1062997" y="0"/>
                  </a:lnTo>
                  <a:lnTo>
                    <a:pt x="1062997" y="1261903"/>
                  </a:lnTo>
                  <a:lnTo>
                    <a:pt x="0" y="1261903"/>
                  </a:lnTo>
                  <a:close/>
                </a:path>
              </a:pathLst>
            </a:custGeom>
            <a:solidFill>
              <a:srgbClr val="F5F2E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6" name="TextBox 14">
              <a:extLst>
                <a:ext uri="{FF2B5EF4-FFF2-40B4-BE49-F238E27FC236}">
                  <a16:creationId xmlns:a16="http://schemas.microsoft.com/office/drawing/2014/main" id="{B20CE02D-9E18-AE30-36AD-D71502D98F4C}"/>
                </a:ext>
              </a:extLst>
            </p:cNvPr>
            <p:cNvSpPr txBox="1"/>
            <p:nvPr/>
          </p:nvSpPr>
          <p:spPr>
            <a:xfrm>
              <a:off x="0" y="-38100"/>
              <a:ext cx="1062997" cy="13000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7" name="TextBox 23">
            <a:extLst>
              <a:ext uri="{FF2B5EF4-FFF2-40B4-BE49-F238E27FC236}">
                <a16:creationId xmlns:a16="http://schemas.microsoft.com/office/drawing/2014/main" id="{B3F6F693-C844-0BBA-30C5-D6267DEDE57B}"/>
              </a:ext>
            </a:extLst>
          </p:cNvPr>
          <p:cNvSpPr txBox="1"/>
          <p:nvPr/>
        </p:nvSpPr>
        <p:spPr>
          <a:xfrm>
            <a:off x="9472769" y="7505700"/>
            <a:ext cx="3288898" cy="21534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  <a:spcBef>
                <a:spcPct val="0"/>
              </a:spcBef>
            </a:pPr>
            <a:r>
              <a:rPr lang="en-US" sz="2400" dirty="0">
                <a:solidFill>
                  <a:srgbClr val="000000"/>
                </a:solidFill>
                <a:latin typeface="Montserrat" pitchFamily="2" charset="77"/>
                <a:ea typeface="Baskerville Display PT"/>
                <a:cs typeface="Baskerville Display PT"/>
                <a:sym typeface="Baskerville Display PT"/>
              </a:rPr>
              <a:t>Simplified words to their root form (e.g., “running” became “run”)</a:t>
            </a:r>
            <a:endParaRPr lang="en-US" sz="2400" u="none" dirty="0">
              <a:solidFill>
                <a:srgbClr val="000000"/>
              </a:solidFill>
              <a:latin typeface="Montserrat" pitchFamily="2" charset="77"/>
              <a:ea typeface="Baskerville Display PT"/>
              <a:cs typeface="Baskerville Display PT"/>
              <a:sym typeface="Baskerville Display PT"/>
            </a:endParaRPr>
          </a:p>
        </p:txBody>
      </p:sp>
    </p:spTree>
    <p:extLst>
      <p:ext uri="{BB962C8B-B14F-4D97-AF65-F5344CB8AC3E}">
        <p14:creationId xmlns:p14="http://schemas.microsoft.com/office/powerpoint/2010/main" val="383491664"/>
      </p:ext>
    </p:extLst>
  </p:cSld>
  <p:clrMapOvr>
    <a:masterClrMapping/>
  </p:clrMapOvr>
  <p:transition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8804" t="-31778" b="-345330"/>
            </a:stretch>
          </a:blipFill>
        </p:spPr>
        <p:txBody>
          <a:bodyPr/>
          <a:lstStyle/>
          <a:p>
            <a:endParaRPr lang="en-US" dirty="0"/>
          </a:p>
        </p:txBody>
      </p:sp>
      <p:grpSp>
        <p:nvGrpSpPr>
          <p:cNvPr id="7" name="Group 7"/>
          <p:cNvGrpSpPr/>
          <p:nvPr/>
        </p:nvGrpSpPr>
        <p:grpSpPr>
          <a:xfrm>
            <a:off x="10793941" y="1792288"/>
            <a:ext cx="6103290" cy="8035233"/>
            <a:chOff x="0" y="0"/>
            <a:chExt cx="8137719" cy="10713642"/>
          </a:xfrm>
        </p:grpSpPr>
        <p:sp>
          <p:nvSpPr>
            <p:cNvPr id="8" name="TextBox 8"/>
            <p:cNvSpPr txBox="1"/>
            <p:nvPr/>
          </p:nvSpPr>
          <p:spPr>
            <a:xfrm>
              <a:off x="0" y="0"/>
              <a:ext cx="8137719" cy="22205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6599"/>
                </a:lnSpc>
                <a:spcBef>
                  <a:spcPct val="0"/>
                </a:spcBef>
              </a:pPr>
              <a:r>
                <a:rPr lang="en-US" sz="4400" i="1" dirty="0">
                  <a:solidFill>
                    <a:srgbClr val="000000"/>
                  </a:solidFill>
                  <a:latin typeface="Montserrat" pitchFamily="2" charset="77"/>
                  <a:ea typeface="Libre Baskerville Italics"/>
                  <a:cs typeface="Libre Baskerville Italics"/>
                  <a:sym typeface="Libre Baskerville Italics"/>
                </a:rPr>
                <a:t>Exploratory Data Analysis</a:t>
              </a:r>
              <a:endParaRPr lang="en-US" sz="8000" i="1" u="none" dirty="0">
                <a:solidFill>
                  <a:srgbClr val="000000"/>
                </a:solidFill>
                <a:latin typeface="Montserrat" pitchFamily="2" charset="77"/>
                <a:ea typeface="Libre Baskerville Italics"/>
                <a:cs typeface="Libre Baskerville Italics"/>
                <a:sym typeface="Libre Baskerville Italics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238479" y="7244231"/>
              <a:ext cx="7858467" cy="346941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5247"/>
                </a:lnSpc>
                <a:spcBef>
                  <a:spcPct val="0"/>
                </a:spcBef>
              </a:pPr>
              <a:r>
                <a:rPr lang="en-US" sz="2800" u="none" dirty="0">
                  <a:solidFill>
                    <a:srgbClr val="000000"/>
                  </a:solidFill>
                  <a:latin typeface="Montserrat" pitchFamily="2" charset="77"/>
                  <a:ea typeface="Baskerville Display PT"/>
                  <a:cs typeface="Baskerville Display PT"/>
                  <a:sym typeface="Baskerville Display PT"/>
                </a:rPr>
                <a:t>Before modeling, we explored the text data to better understand common fashion patterns.</a:t>
              </a:r>
            </a:p>
          </p:txBody>
        </p:sp>
        <p:sp>
          <p:nvSpPr>
            <p:cNvPr id="10" name="AutoShape 10"/>
            <p:cNvSpPr/>
            <p:nvPr/>
          </p:nvSpPr>
          <p:spPr>
            <a:xfrm rot="5400000">
              <a:off x="2290678" y="4824062"/>
              <a:ext cx="3556359" cy="0"/>
            </a:xfrm>
            <a:prstGeom prst="line">
              <a:avLst/>
            </a:prstGeom>
            <a:ln w="38100" cap="flat">
              <a:solidFill>
                <a:srgbClr val="B88770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11" name="Picture 10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88A66E4C-6483-7751-94E4-81981C0849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583" y="190500"/>
            <a:ext cx="815049" cy="560346"/>
          </a:xfrm>
          <a:prstGeom prst="rect">
            <a:avLst/>
          </a:prstGeom>
        </p:spPr>
      </p:pic>
      <p:pic>
        <p:nvPicPr>
          <p:cNvPr id="13" name="Picture 12" descr="A graph of a bar chart&#10;&#10;AI-generated content may be incorrect.">
            <a:extLst>
              <a:ext uri="{FF2B5EF4-FFF2-40B4-BE49-F238E27FC236}">
                <a16:creationId xmlns:a16="http://schemas.microsoft.com/office/drawing/2014/main" id="{E52EF71F-C104-240B-AE9D-98250D3989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459479"/>
            <a:ext cx="8285784" cy="4684021"/>
          </a:xfrm>
          <a:prstGeom prst="rect">
            <a:avLst/>
          </a:prstGeom>
        </p:spPr>
      </p:pic>
      <p:sp>
        <p:nvSpPr>
          <p:cNvPr id="6" name="Freeform 6"/>
          <p:cNvSpPr/>
          <p:nvPr/>
        </p:nvSpPr>
        <p:spPr>
          <a:xfrm>
            <a:off x="-570013" y="-873339"/>
            <a:ext cx="2432242" cy="2432242"/>
          </a:xfrm>
          <a:custGeom>
            <a:avLst/>
            <a:gdLst/>
            <a:ahLst/>
            <a:cxnLst/>
            <a:rect l="l" t="t" r="r" b="b"/>
            <a:pathLst>
              <a:path w="2432242" h="2432242">
                <a:moveTo>
                  <a:pt x="0" y="0"/>
                </a:moveTo>
                <a:lnTo>
                  <a:pt x="2432242" y="0"/>
                </a:lnTo>
                <a:lnTo>
                  <a:pt x="2432242" y="2432242"/>
                </a:lnTo>
                <a:lnTo>
                  <a:pt x="0" y="243224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17" name="Picture 16" descr="A graph with green bars&#10;&#10;AI-generated content may be incorrect.">
            <a:extLst>
              <a:ext uri="{FF2B5EF4-FFF2-40B4-BE49-F238E27FC236}">
                <a16:creationId xmlns:a16="http://schemas.microsoft.com/office/drawing/2014/main" id="{24B03980-8AFB-068C-89C3-2C0AFA933C2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5283056"/>
            <a:ext cx="8285784" cy="4978354"/>
          </a:xfrm>
          <a:prstGeom prst="rect">
            <a:avLst/>
          </a:prstGeom>
        </p:spPr>
      </p:pic>
    </p:spTree>
  </p:cSld>
  <p:clrMapOvr>
    <a:masterClrMapping/>
  </p:clrMapOvr>
  <p:transition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EE9EC1-A400-2CDA-DEAE-70158ABBFD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08A8663B-4C5C-F6D2-191F-FA9601BBA7B8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8804" t="-31778" b="-345330"/>
            </a:stretch>
          </a:blipFill>
        </p:spPr>
        <p:txBody>
          <a:bodyPr/>
          <a:lstStyle/>
          <a:p>
            <a:endParaRPr lang="en-US" dirty="0"/>
          </a:p>
        </p:txBody>
      </p:sp>
      <p:pic>
        <p:nvPicPr>
          <p:cNvPr id="11" name="Picture 10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6AD1D75E-4410-8BBA-4326-73B8C15C60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583" y="190500"/>
            <a:ext cx="815049" cy="560346"/>
          </a:xfrm>
          <a:prstGeom prst="rect">
            <a:avLst/>
          </a:prstGeom>
        </p:spPr>
      </p:pic>
      <p:pic>
        <p:nvPicPr>
          <p:cNvPr id="4" name="Picture 3" descr="A graph of a number of unigrams&#10;&#10;AI-generated content may be incorrect.">
            <a:extLst>
              <a:ext uri="{FF2B5EF4-FFF2-40B4-BE49-F238E27FC236}">
                <a16:creationId xmlns:a16="http://schemas.microsoft.com/office/drawing/2014/main" id="{529B1DEF-CDF7-6F1F-D107-60A9D17F05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481" y="929813"/>
            <a:ext cx="7772400" cy="4099678"/>
          </a:xfrm>
          <a:prstGeom prst="rect">
            <a:avLst/>
          </a:prstGeom>
        </p:spPr>
      </p:pic>
      <p:sp>
        <p:nvSpPr>
          <p:cNvPr id="6" name="Freeform 6">
            <a:extLst>
              <a:ext uri="{FF2B5EF4-FFF2-40B4-BE49-F238E27FC236}">
                <a16:creationId xmlns:a16="http://schemas.microsoft.com/office/drawing/2014/main" id="{EA272DF2-6D1C-DC7D-D9D1-44AC5DB7B30A}"/>
              </a:ext>
            </a:extLst>
          </p:cNvPr>
          <p:cNvSpPr/>
          <p:nvPr/>
        </p:nvSpPr>
        <p:spPr>
          <a:xfrm>
            <a:off x="-570013" y="-873339"/>
            <a:ext cx="2432242" cy="2432242"/>
          </a:xfrm>
          <a:custGeom>
            <a:avLst/>
            <a:gdLst/>
            <a:ahLst/>
            <a:cxnLst/>
            <a:rect l="l" t="t" r="r" b="b"/>
            <a:pathLst>
              <a:path w="2432242" h="2432242">
                <a:moveTo>
                  <a:pt x="0" y="0"/>
                </a:moveTo>
                <a:lnTo>
                  <a:pt x="2432242" y="0"/>
                </a:lnTo>
                <a:lnTo>
                  <a:pt x="2432242" y="2432242"/>
                </a:lnTo>
                <a:lnTo>
                  <a:pt x="0" y="243224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12" name="Picture 11" descr="A graph of a number of menswear&#10;&#10;AI-generated content may be incorrect.">
            <a:extLst>
              <a:ext uri="{FF2B5EF4-FFF2-40B4-BE49-F238E27FC236}">
                <a16:creationId xmlns:a16="http://schemas.microsoft.com/office/drawing/2014/main" id="{8BDA84E7-8FA5-B874-4752-90277F90259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632" y="5466160"/>
            <a:ext cx="7772400" cy="4197546"/>
          </a:xfrm>
          <a:prstGeom prst="rect">
            <a:avLst/>
          </a:prstGeom>
        </p:spPr>
      </p:pic>
      <p:pic>
        <p:nvPicPr>
          <p:cNvPr id="18" name="Picture 17" descr="A graph of a number of menswear levels&#10;&#10;AI-generated content may be incorrect.">
            <a:extLst>
              <a:ext uri="{FF2B5EF4-FFF2-40B4-BE49-F238E27FC236}">
                <a16:creationId xmlns:a16="http://schemas.microsoft.com/office/drawing/2014/main" id="{E5596883-A3E6-A5B4-0861-5BF1D928A6C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6045" y="5340915"/>
            <a:ext cx="7710910" cy="4322791"/>
          </a:xfrm>
          <a:prstGeom prst="rect">
            <a:avLst/>
          </a:prstGeom>
        </p:spPr>
      </p:pic>
      <p:pic>
        <p:nvPicPr>
          <p:cNvPr id="20" name="Picture 19" descr="A graph of a number of people&#10;&#10;AI-generated content may be incorrect.">
            <a:extLst>
              <a:ext uri="{FF2B5EF4-FFF2-40B4-BE49-F238E27FC236}">
                <a16:creationId xmlns:a16="http://schemas.microsoft.com/office/drawing/2014/main" id="{1E179CD9-1C63-9BBC-26B6-7A47BE13C9E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4555" y="929812"/>
            <a:ext cx="7772400" cy="4213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850912"/>
      </p:ext>
    </p:extLst>
  </p:cSld>
  <p:clrMapOvr>
    <a:masterClrMapping/>
  </p:clrMapOvr>
  <p:transition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4280" y="0"/>
            <a:ext cx="18319595" cy="103632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8804" t="-31778" b="-345330"/>
            </a:stretch>
          </a:blipFill>
        </p:spPr>
        <p:txBody>
          <a:bodyPr/>
          <a:lstStyle/>
          <a:p>
            <a:endParaRPr lang="en-US" dirty="0"/>
          </a:p>
        </p:txBody>
      </p:sp>
      <p:grpSp>
        <p:nvGrpSpPr>
          <p:cNvPr id="3" name="Group 3"/>
          <p:cNvGrpSpPr/>
          <p:nvPr/>
        </p:nvGrpSpPr>
        <p:grpSpPr>
          <a:xfrm>
            <a:off x="-31596" y="38100"/>
            <a:ext cx="4036065" cy="10287000"/>
            <a:chOff x="0" y="0"/>
            <a:chExt cx="1062997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62997" cy="2709333"/>
            </a:xfrm>
            <a:custGeom>
              <a:avLst/>
              <a:gdLst/>
              <a:ahLst/>
              <a:cxnLst/>
              <a:rect l="l" t="t" r="r" b="b"/>
              <a:pathLst>
                <a:path w="1062997" h="2709333">
                  <a:moveTo>
                    <a:pt x="0" y="0"/>
                  </a:moveTo>
                  <a:lnTo>
                    <a:pt x="1062997" y="0"/>
                  </a:lnTo>
                  <a:lnTo>
                    <a:pt x="1062997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B88770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062997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5410200" y="2705100"/>
            <a:ext cx="8514075" cy="18660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latin typeface="Montserrat" pitchFamily="2" charset="77"/>
              </a:rPr>
              <a:t>Focuses on</a:t>
            </a:r>
            <a:r>
              <a:rPr lang="en-US" sz="2800" b="1" dirty="0">
                <a:latin typeface="Montserrat" pitchFamily="2" charset="77"/>
              </a:rPr>
              <a:t> important words </a:t>
            </a:r>
            <a:r>
              <a:rPr lang="en-US" sz="2800" dirty="0">
                <a:latin typeface="Montserrat" pitchFamily="2" charset="77"/>
              </a:rPr>
              <a:t>in each item’s description.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latin typeface="Montserrat" pitchFamily="2" charset="77"/>
              </a:rPr>
              <a:t>Ex: Cotton blouse → Looks for “cotton”</a:t>
            </a:r>
          </a:p>
        </p:txBody>
      </p:sp>
      <p:sp>
        <p:nvSpPr>
          <p:cNvPr id="11" name="Freeform 11"/>
          <p:cNvSpPr/>
          <p:nvPr/>
        </p:nvSpPr>
        <p:spPr>
          <a:xfrm>
            <a:off x="16840200" y="-710327"/>
            <a:ext cx="2432242" cy="2432242"/>
          </a:xfrm>
          <a:custGeom>
            <a:avLst/>
            <a:gdLst/>
            <a:ahLst/>
            <a:cxnLst/>
            <a:rect l="l" t="t" r="r" b="b"/>
            <a:pathLst>
              <a:path w="2432242" h="2432242">
                <a:moveTo>
                  <a:pt x="0" y="0"/>
                </a:moveTo>
                <a:lnTo>
                  <a:pt x="2432242" y="0"/>
                </a:lnTo>
                <a:lnTo>
                  <a:pt x="2432242" y="2432242"/>
                </a:lnTo>
                <a:lnTo>
                  <a:pt x="0" y="243224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12" name="Picture 11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C53E7AD7-9603-DB48-E34E-DAF59EA2D1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52507" y="225621"/>
            <a:ext cx="815049" cy="56034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2077B6E-9BFD-804A-FDFE-251475519F7E}"/>
              </a:ext>
            </a:extLst>
          </p:cNvPr>
          <p:cNvSpPr txBox="1"/>
          <p:nvPr/>
        </p:nvSpPr>
        <p:spPr>
          <a:xfrm>
            <a:off x="838200" y="3326368"/>
            <a:ext cx="274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TF-IDF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6FE1AB3-1B74-6741-C9EF-F97EBF9225EB}"/>
              </a:ext>
            </a:extLst>
          </p:cNvPr>
          <p:cNvSpPr txBox="1"/>
          <p:nvPr/>
        </p:nvSpPr>
        <p:spPr>
          <a:xfrm>
            <a:off x="685800" y="6602968"/>
            <a:ext cx="274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Bert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C12E414-90C1-68C1-E072-0271233545A7}"/>
              </a:ext>
            </a:extLst>
          </p:cNvPr>
          <p:cNvSpPr txBox="1"/>
          <p:nvPr/>
        </p:nvSpPr>
        <p:spPr>
          <a:xfrm>
            <a:off x="94280" y="789682"/>
            <a:ext cx="386812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Montserrat" pitchFamily="2" charset="77"/>
              </a:rPr>
              <a:t>Two Modeling Methods</a:t>
            </a:r>
          </a:p>
        </p:txBody>
      </p:sp>
      <p:sp>
        <p:nvSpPr>
          <p:cNvPr id="17" name="TextBox 9">
            <a:extLst>
              <a:ext uri="{FF2B5EF4-FFF2-40B4-BE49-F238E27FC236}">
                <a16:creationId xmlns:a16="http://schemas.microsoft.com/office/drawing/2014/main" id="{AE773FA4-B842-2B0F-8565-971B82FD2057}"/>
              </a:ext>
            </a:extLst>
          </p:cNvPr>
          <p:cNvSpPr txBox="1"/>
          <p:nvPr/>
        </p:nvSpPr>
        <p:spPr>
          <a:xfrm>
            <a:off x="5445512" y="6134100"/>
            <a:ext cx="8514075" cy="18660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latin typeface="Montserrat" pitchFamily="2" charset="77"/>
              </a:rPr>
              <a:t>A more advanced model that understands the </a:t>
            </a:r>
            <a:r>
              <a:rPr lang="en-US" sz="2800" b="1" dirty="0">
                <a:latin typeface="Montserrat" pitchFamily="2" charset="77"/>
              </a:rPr>
              <a:t>context</a:t>
            </a:r>
            <a:r>
              <a:rPr lang="en-US" sz="2800" dirty="0">
                <a:latin typeface="Montserrat" pitchFamily="2" charset="77"/>
              </a:rPr>
              <a:t> and </a:t>
            </a:r>
            <a:r>
              <a:rPr lang="en-US" sz="2800" b="1" dirty="0">
                <a:latin typeface="Montserrat" pitchFamily="2" charset="77"/>
              </a:rPr>
              <a:t>meaning</a:t>
            </a:r>
            <a:r>
              <a:rPr lang="en-US" sz="2800" dirty="0">
                <a:latin typeface="Montserrat" pitchFamily="2" charset="77"/>
              </a:rPr>
              <a:t> of sentences.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latin typeface="Montserrat" pitchFamily="2" charset="77"/>
              </a:rPr>
              <a:t>Ex: Cotton blouse → Knows it’s </a:t>
            </a:r>
            <a:r>
              <a:rPr lang="en-US" sz="2800" dirty="0" err="1">
                <a:latin typeface="Montserrat" pitchFamily="2" charset="77"/>
              </a:rPr>
              <a:t>summerwear</a:t>
            </a:r>
            <a:endParaRPr lang="en-US" sz="2800" dirty="0">
              <a:latin typeface="Montserrat" pitchFamily="2" charset="77"/>
            </a:endParaRPr>
          </a:p>
        </p:txBody>
      </p:sp>
    </p:spTree>
  </p:cSld>
  <p:clrMapOvr>
    <a:masterClrMapping/>
  </p:clrMapOvr>
  <p:transition>
    <p:wip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202</TotalTime>
  <Words>423</Words>
  <Application>Microsoft Macintosh PowerPoint</Application>
  <PresentationFormat>Custom</PresentationFormat>
  <Paragraphs>78</Paragraphs>
  <Slides>15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Aptos</vt:lpstr>
      <vt:lpstr>Arial</vt:lpstr>
      <vt:lpstr>Cavolini</vt:lpstr>
      <vt:lpstr>Calibri</vt:lpstr>
      <vt:lpstr>Montserrat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Copy of Nude and Black French Fashion Aesthetic Marketing plan</dc:title>
  <cp:lastModifiedBy>Parisa Rahmani</cp:lastModifiedBy>
  <cp:revision>5</cp:revision>
  <dcterms:created xsi:type="dcterms:W3CDTF">2006-08-16T00:00:00Z</dcterms:created>
  <dcterms:modified xsi:type="dcterms:W3CDTF">2025-05-21T02:47:48Z</dcterms:modified>
  <dc:identifier>DAGoBMbhNng</dc:identifier>
</cp:coreProperties>
</file>